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01" r:id="rId2"/>
    <p:sldId id="2593" r:id="rId3"/>
    <p:sldId id="2595" r:id="rId4"/>
    <p:sldId id="2592" r:id="rId5"/>
    <p:sldId id="2598" r:id="rId6"/>
    <p:sldId id="2597" r:id="rId7"/>
    <p:sldId id="2599" r:id="rId8"/>
    <p:sldId id="2581" r:id="rId9"/>
    <p:sldId id="2568" r:id="rId10"/>
    <p:sldId id="2602" r:id="rId11"/>
    <p:sldId id="2572" r:id="rId12"/>
    <p:sldId id="2569" r:id="rId13"/>
    <p:sldId id="2582" r:id="rId14"/>
    <p:sldId id="2575" r:id="rId15"/>
    <p:sldId id="2578" r:id="rId16"/>
    <p:sldId id="2576" r:id="rId17"/>
    <p:sldId id="2571" r:id="rId18"/>
    <p:sldId id="2573" r:id="rId19"/>
    <p:sldId id="2579" r:id="rId20"/>
    <p:sldId id="2585" r:id="rId21"/>
    <p:sldId id="2603"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isk Management and Insurance Best Practices for Special Events" id="{873A9A06-1963-4BA2-A380-581855F43A5C}">
          <p14:sldIdLst>
            <p14:sldId id="2601"/>
            <p14:sldId id="2593"/>
            <p14:sldId id="2595"/>
            <p14:sldId id="2592"/>
            <p14:sldId id="2598"/>
            <p14:sldId id="2597"/>
            <p14:sldId id="2599"/>
            <p14:sldId id="2581"/>
            <p14:sldId id="2568"/>
            <p14:sldId id="2602"/>
            <p14:sldId id="2572"/>
            <p14:sldId id="2569"/>
            <p14:sldId id="2582"/>
            <p14:sldId id="2575"/>
            <p14:sldId id="2578"/>
            <p14:sldId id="2576"/>
            <p14:sldId id="2571"/>
            <p14:sldId id="2573"/>
            <p14:sldId id="2579"/>
            <p14:sldId id="2585"/>
            <p14:sldId id="26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917FF-26AF-4C3C-B1CD-BDF8A94EE75E}" v="1" dt="2026-01-08T23:22:18.7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4660"/>
  </p:normalViewPr>
  <p:slideViewPr>
    <p:cSldViewPr snapToGrid="0">
      <p:cViewPr varScale="1">
        <p:scale>
          <a:sx n="78" d="100"/>
          <a:sy n="78" d="100"/>
        </p:scale>
        <p:origin x="792" y="6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A4D598-69A8-4F36-93CF-8F2B123E02FD}"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B95E42B0-A43A-4E74-858A-16CD822ED892}">
      <dgm:prSet/>
      <dgm:spPr/>
      <dgm:t>
        <a:bodyPr/>
        <a:lstStyle/>
        <a:p>
          <a:pPr>
            <a:lnSpc>
              <a:spcPct val="100000"/>
            </a:lnSpc>
            <a:defRPr b="1"/>
          </a:pPr>
          <a:r>
            <a:rPr lang="en-US"/>
            <a:t>Liability Coverage</a:t>
          </a:r>
        </a:p>
      </dgm:t>
    </dgm:pt>
    <dgm:pt modelId="{C4C45E81-F0D8-473A-9EF7-21DC70B780C3}" type="parTrans" cxnId="{9C889B35-7A97-47D2-B305-5600663AA7FD}">
      <dgm:prSet/>
      <dgm:spPr/>
      <dgm:t>
        <a:bodyPr/>
        <a:lstStyle/>
        <a:p>
          <a:endParaRPr lang="en-US"/>
        </a:p>
      </dgm:t>
    </dgm:pt>
    <dgm:pt modelId="{C6ED7EB8-1441-44DC-B155-46FFBBF753C0}" type="sibTrans" cxnId="{9C889B35-7A97-47D2-B305-5600663AA7FD}">
      <dgm:prSet/>
      <dgm:spPr/>
      <dgm:t>
        <a:bodyPr/>
        <a:lstStyle/>
        <a:p>
          <a:pPr>
            <a:lnSpc>
              <a:spcPct val="100000"/>
            </a:lnSpc>
            <a:defRPr b="1"/>
          </a:pPr>
          <a:endParaRPr lang="en-US"/>
        </a:p>
      </dgm:t>
    </dgm:pt>
    <dgm:pt modelId="{E956E754-C5CC-4B02-B392-967C69D99078}">
      <dgm:prSet/>
      <dgm:spPr/>
      <dgm:t>
        <a:bodyPr/>
        <a:lstStyle/>
        <a:p>
          <a:pPr>
            <a:lnSpc>
              <a:spcPct val="100000"/>
            </a:lnSpc>
          </a:pPr>
          <a:r>
            <a:rPr lang="en-US" dirty="0"/>
            <a:t>Liability insurance protects event organizers against claims of injury or property damage, ensuring financial security and compliance. Depending on the event proof of insurance for varies lines of coverage will be needed.</a:t>
          </a:r>
        </a:p>
      </dgm:t>
    </dgm:pt>
    <dgm:pt modelId="{6800A96C-55E2-4E74-9E06-AA7DF1263E61}" type="parTrans" cxnId="{78521B23-C272-407C-8503-4D81B9CC6EE5}">
      <dgm:prSet/>
      <dgm:spPr/>
      <dgm:t>
        <a:bodyPr/>
        <a:lstStyle/>
        <a:p>
          <a:endParaRPr lang="en-US"/>
        </a:p>
      </dgm:t>
    </dgm:pt>
    <dgm:pt modelId="{CF5E36C4-E878-4444-B96C-94B61D436864}" type="sibTrans" cxnId="{78521B23-C272-407C-8503-4D81B9CC6EE5}">
      <dgm:prSet/>
      <dgm:spPr/>
      <dgm:t>
        <a:bodyPr/>
        <a:lstStyle/>
        <a:p>
          <a:endParaRPr lang="en-US"/>
        </a:p>
      </dgm:t>
    </dgm:pt>
    <dgm:pt modelId="{5EB09719-5E82-483D-BB83-774A09B88A69}">
      <dgm:prSet/>
      <dgm:spPr/>
      <dgm:t>
        <a:bodyPr/>
        <a:lstStyle/>
        <a:p>
          <a:pPr>
            <a:lnSpc>
              <a:spcPct val="100000"/>
            </a:lnSpc>
            <a:defRPr b="1"/>
          </a:pPr>
          <a:r>
            <a:rPr lang="en-US"/>
            <a:t>Additional Event Coverages</a:t>
          </a:r>
        </a:p>
      </dgm:t>
    </dgm:pt>
    <dgm:pt modelId="{AB5FE677-7552-4F9B-9D11-D7CB04225EE8}" type="parTrans" cxnId="{CD2D30EA-4111-4869-AC1E-745354DA08E3}">
      <dgm:prSet/>
      <dgm:spPr/>
      <dgm:t>
        <a:bodyPr/>
        <a:lstStyle/>
        <a:p>
          <a:endParaRPr lang="en-US"/>
        </a:p>
      </dgm:t>
    </dgm:pt>
    <dgm:pt modelId="{703E12E5-A053-4861-B70B-0E969010D623}" type="sibTrans" cxnId="{CD2D30EA-4111-4869-AC1E-745354DA08E3}">
      <dgm:prSet/>
      <dgm:spPr/>
      <dgm:t>
        <a:bodyPr/>
        <a:lstStyle/>
        <a:p>
          <a:pPr>
            <a:lnSpc>
              <a:spcPct val="100000"/>
            </a:lnSpc>
            <a:defRPr b="1"/>
          </a:pPr>
          <a:endParaRPr lang="en-US"/>
        </a:p>
      </dgm:t>
    </dgm:pt>
    <dgm:pt modelId="{AC48B80A-DF63-43BE-8171-4C07FCBE9EC8}">
      <dgm:prSet/>
      <dgm:spPr/>
      <dgm:t>
        <a:bodyPr/>
        <a:lstStyle/>
        <a:p>
          <a:pPr>
            <a:lnSpc>
              <a:spcPct val="100000"/>
            </a:lnSpc>
          </a:pPr>
          <a:r>
            <a:rPr lang="en-US"/>
            <a:t>Policies often include cancellation, equipment, and workers’ compensation coverage for more comprehensive risk management.</a:t>
          </a:r>
        </a:p>
      </dgm:t>
    </dgm:pt>
    <dgm:pt modelId="{4C3A9FBD-5EE0-4DBA-93E1-7F9E0153F5AF}" type="parTrans" cxnId="{2D297E0D-E2C1-404E-B930-6BA6B841E5F4}">
      <dgm:prSet/>
      <dgm:spPr/>
      <dgm:t>
        <a:bodyPr/>
        <a:lstStyle/>
        <a:p>
          <a:endParaRPr lang="en-US"/>
        </a:p>
      </dgm:t>
    </dgm:pt>
    <dgm:pt modelId="{871D61ED-0906-4F70-9AA3-86C31BC94F7D}" type="sibTrans" cxnId="{2D297E0D-E2C1-404E-B930-6BA6B841E5F4}">
      <dgm:prSet/>
      <dgm:spPr/>
      <dgm:t>
        <a:bodyPr/>
        <a:lstStyle/>
        <a:p>
          <a:endParaRPr lang="en-US"/>
        </a:p>
      </dgm:t>
    </dgm:pt>
    <dgm:pt modelId="{F5785F54-AEE8-412D-9CAF-F25CD392B562}">
      <dgm:prSet/>
      <dgm:spPr/>
      <dgm:t>
        <a:bodyPr/>
        <a:lstStyle/>
        <a:p>
          <a:pPr>
            <a:lnSpc>
              <a:spcPct val="100000"/>
            </a:lnSpc>
            <a:defRPr b="1"/>
          </a:pPr>
          <a:r>
            <a:rPr lang="en-US"/>
            <a:t>Proof and Policy Review</a:t>
          </a:r>
        </a:p>
      </dgm:t>
    </dgm:pt>
    <dgm:pt modelId="{2143BDF3-EE5D-4402-9A34-23D7322D017D}" type="parTrans" cxnId="{4CBC1B66-9FB0-4963-89A3-90557055DDC1}">
      <dgm:prSet/>
      <dgm:spPr/>
      <dgm:t>
        <a:bodyPr/>
        <a:lstStyle/>
        <a:p>
          <a:endParaRPr lang="en-US"/>
        </a:p>
      </dgm:t>
    </dgm:pt>
    <dgm:pt modelId="{51E9212E-2DD6-4ED1-8AE5-7A271FC74DC9}" type="sibTrans" cxnId="{4CBC1B66-9FB0-4963-89A3-90557055DDC1}">
      <dgm:prSet/>
      <dgm:spPr/>
      <dgm:t>
        <a:bodyPr/>
        <a:lstStyle/>
        <a:p>
          <a:endParaRPr lang="en-US"/>
        </a:p>
      </dgm:t>
    </dgm:pt>
    <dgm:pt modelId="{D6AC1788-21DC-4511-A7EC-F35B6B59610E}">
      <dgm:prSet/>
      <dgm:spPr/>
      <dgm:t>
        <a:bodyPr/>
        <a:lstStyle/>
        <a:p>
          <a:pPr>
            <a:lnSpc>
              <a:spcPct val="100000"/>
            </a:lnSpc>
          </a:pPr>
          <a:r>
            <a:rPr lang="en-US" dirty="0"/>
            <a:t>Venues and authorities require proof of insurance. Reviewing limits and adding insured parties ensures thorough protection.</a:t>
          </a:r>
        </a:p>
      </dgm:t>
    </dgm:pt>
    <dgm:pt modelId="{FC2043E2-1A2A-4350-8748-46071C70B6AB}" type="parTrans" cxnId="{468907B5-D4AD-47CF-A985-47AE92D74064}">
      <dgm:prSet/>
      <dgm:spPr/>
      <dgm:t>
        <a:bodyPr/>
        <a:lstStyle/>
        <a:p>
          <a:endParaRPr lang="en-US"/>
        </a:p>
      </dgm:t>
    </dgm:pt>
    <dgm:pt modelId="{EBC60749-5669-4BEF-B436-8842560FE988}" type="sibTrans" cxnId="{468907B5-D4AD-47CF-A985-47AE92D74064}">
      <dgm:prSet/>
      <dgm:spPr/>
      <dgm:t>
        <a:bodyPr/>
        <a:lstStyle/>
        <a:p>
          <a:endParaRPr lang="en-US"/>
        </a:p>
      </dgm:t>
    </dgm:pt>
    <dgm:pt modelId="{5D7C2780-B230-47DD-88C0-343A00FCB0F3}" type="pres">
      <dgm:prSet presAssocID="{61A4D598-69A8-4F36-93CF-8F2B123E02FD}" presName="Root" presStyleCnt="0">
        <dgm:presLayoutVars>
          <dgm:dir/>
          <dgm:resizeHandles val="exact"/>
        </dgm:presLayoutVars>
      </dgm:prSet>
      <dgm:spPr/>
    </dgm:pt>
    <dgm:pt modelId="{D37B557F-1484-4EDB-A660-31310088D1B8}" type="pres">
      <dgm:prSet presAssocID="{B95E42B0-A43A-4E74-858A-16CD822ED892}" presName="Composite" presStyleCnt="0"/>
      <dgm:spPr/>
    </dgm:pt>
    <dgm:pt modelId="{B615F319-8E2F-4593-892B-AA0093F494A2}" type="pres">
      <dgm:prSet presAssocID="{B95E42B0-A43A-4E74-858A-16CD822ED89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48657" r="9591" b="-5"/>
          <a:stretch/>
        </a:blipFill>
      </dgm:spPr>
      <dgm:extLst>
        <a:ext uri="{E40237B7-FDA0-4F09-8148-C483321AD2D9}">
          <dgm14:cNvPr xmlns:dgm14="http://schemas.microsoft.com/office/drawing/2010/diagram" id="0" name="" descr="Business, finance and security concept; 3D paper or cardboard style Shield icon with wooden stick on blue background with large copy space."/>
        </a:ext>
      </dgm:extLst>
    </dgm:pt>
    <dgm:pt modelId="{30227BE1-4FB2-4AC4-8734-43AA1AC8388D}" type="pres">
      <dgm:prSet presAssocID="{B95E42B0-A43A-4E74-858A-16CD822ED892}" presName="Subtitle" presStyleLbl="revTx" presStyleIdx="0" presStyleCnt="6">
        <dgm:presLayoutVars>
          <dgm:chMax val="0"/>
          <dgm:bulletEnabled/>
        </dgm:presLayoutVars>
      </dgm:prSet>
      <dgm:spPr/>
    </dgm:pt>
    <dgm:pt modelId="{A9A5D029-3350-4EF4-9CB3-6183EE81A475}" type="pres">
      <dgm:prSet presAssocID="{B95E42B0-A43A-4E74-858A-16CD822ED892}" presName="Description" presStyleLbl="revTx" presStyleIdx="1" presStyleCnt="6">
        <dgm:presLayoutVars>
          <dgm:bulletEnabled/>
        </dgm:presLayoutVars>
      </dgm:prSet>
      <dgm:spPr/>
    </dgm:pt>
    <dgm:pt modelId="{471DBDE8-8AC0-4B65-B2F3-6EDD4E82C0A1}" type="pres">
      <dgm:prSet presAssocID="{C6ED7EB8-1441-44DC-B155-46FFBBF753C0}" presName="sibTrans" presStyleLbl="sibTrans2D1" presStyleIdx="0" presStyleCnt="0"/>
      <dgm:spPr/>
    </dgm:pt>
    <dgm:pt modelId="{01A384CD-DD0F-4A2D-8DAE-DA490B16F05C}" type="pres">
      <dgm:prSet presAssocID="{5EB09719-5E82-483D-BB83-774A09B88A69}" presName="Composite" presStyleCnt="0"/>
      <dgm:spPr/>
    </dgm:pt>
    <dgm:pt modelId="{78117218-16C3-41BF-BB53-62684118CC0E}" type="pres">
      <dgm:prSet presAssocID="{5EB09719-5E82-483D-BB83-774A09B88A69}"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4125" r="29123" b="-2"/>
          <a:stretch/>
        </a:blipFill>
      </dgm:spPr>
      <dgm:extLst>
        <a:ext uri="{E40237B7-FDA0-4F09-8148-C483321AD2D9}">
          <dgm14:cNvPr xmlns:dgm14="http://schemas.microsoft.com/office/drawing/2010/diagram" id="0" name="" descr="Young Boy wearing firefighter costume receiving candies on Halloween. A young woman is giving candies at the front door and they are both wearing protective mask."/>
        </a:ext>
      </dgm:extLst>
    </dgm:pt>
    <dgm:pt modelId="{EFF2AFB9-DDB6-4446-B024-74C6A7593344}" type="pres">
      <dgm:prSet presAssocID="{5EB09719-5E82-483D-BB83-774A09B88A69}" presName="Subtitle" presStyleLbl="revTx" presStyleIdx="2" presStyleCnt="6">
        <dgm:presLayoutVars>
          <dgm:chMax val="0"/>
          <dgm:bulletEnabled/>
        </dgm:presLayoutVars>
      </dgm:prSet>
      <dgm:spPr/>
    </dgm:pt>
    <dgm:pt modelId="{36FC3EC4-79EF-4DB7-9482-17D0B557349F}" type="pres">
      <dgm:prSet presAssocID="{5EB09719-5E82-483D-BB83-774A09B88A69}" presName="Description" presStyleLbl="revTx" presStyleIdx="3" presStyleCnt="6">
        <dgm:presLayoutVars>
          <dgm:bulletEnabled/>
        </dgm:presLayoutVars>
      </dgm:prSet>
      <dgm:spPr/>
    </dgm:pt>
    <dgm:pt modelId="{CF42293B-1770-41F1-9979-BFB8B12EB0B5}" type="pres">
      <dgm:prSet presAssocID="{703E12E5-A053-4861-B70B-0E969010D623}" presName="sibTrans" presStyleLbl="sibTrans2D1" presStyleIdx="0" presStyleCnt="0"/>
      <dgm:spPr/>
    </dgm:pt>
    <dgm:pt modelId="{43C4C851-7E70-4C0E-ABB6-64E0037A73A6}" type="pres">
      <dgm:prSet presAssocID="{F5785F54-AEE8-412D-9CAF-F25CD392B562}" presName="Composite" presStyleCnt="0"/>
      <dgm:spPr/>
    </dgm:pt>
    <dgm:pt modelId="{459BEE5B-53EE-43FE-975F-E16209FC8459}" type="pres">
      <dgm:prSet presAssocID="{F5785F54-AEE8-412D-9CAF-F25CD392B562}"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9729" r="13520" b="-2"/>
          <a:stretch/>
        </a:blipFill>
      </dgm:spPr>
      <dgm:extLst>
        <a:ext uri="{E40237B7-FDA0-4F09-8148-C483321AD2D9}">
          <dgm14:cNvPr xmlns:dgm14="http://schemas.microsoft.com/office/drawing/2010/diagram" id="0" name="" descr="A very positive feedback."/>
        </a:ext>
      </dgm:extLst>
    </dgm:pt>
    <dgm:pt modelId="{47B88A3D-F29A-4C6C-B892-28B08A63D7BC}" type="pres">
      <dgm:prSet presAssocID="{F5785F54-AEE8-412D-9CAF-F25CD392B562}" presName="Subtitle" presStyleLbl="revTx" presStyleIdx="4" presStyleCnt="6">
        <dgm:presLayoutVars>
          <dgm:chMax val="0"/>
          <dgm:bulletEnabled/>
        </dgm:presLayoutVars>
      </dgm:prSet>
      <dgm:spPr/>
    </dgm:pt>
    <dgm:pt modelId="{FD4753F9-2851-4B5A-B72C-C8F81FE7A98A}" type="pres">
      <dgm:prSet presAssocID="{F5785F54-AEE8-412D-9CAF-F25CD392B562}" presName="Description" presStyleLbl="revTx" presStyleIdx="5" presStyleCnt="6">
        <dgm:presLayoutVars>
          <dgm:bulletEnabled/>
        </dgm:presLayoutVars>
      </dgm:prSet>
      <dgm:spPr/>
    </dgm:pt>
  </dgm:ptLst>
  <dgm:cxnLst>
    <dgm:cxn modelId="{2D297E0D-E2C1-404E-B930-6BA6B841E5F4}" srcId="{5EB09719-5E82-483D-BB83-774A09B88A69}" destId="{AC48B80A-DF63-43BE-8171-4C07FCBE9EC8}" srcOrd="0" destOrd="0" parTransId="{4C3A9FBD-5EE0-4DBA-93E1-7F9E0153F5AF}" sibTransId="{871D61ED-0906-4F70-9AA3-86C31BC94F7D}"/>
    <dgm:cxn modelId="{78521B23-C272-407C-8503-4D81B9CC6EE5}" srcId="{B95E42B0-A43A-4E74-858A-16CD822ED892}" destId="{E956E754-C5CC-4B02-B392-967C69D99078}" srcOrd="0" destOrd="0" parTransId="{6800A96C-55E2-4E74-9E06-AA7DF1263E61}" sibTransId="{CF5E36C4-E878-4444-B96C-94B61D436864}"/>
    <dgm:cxn modelId="{6C3B8E23-BCF4-48F5-895C-6D615D87BC65}" type="presOf" srcId="{D6AC1788-21DC-4511-A7EC-F35B6B59610E}" destId="{FD4753F9-2851-4B5A-B72C-C8F81FE7A98A}" srcOrd="0" destOrd="0" presId="urn:microsoft.com/office/officeart/2024/3/layout/verticalVisualTextBlock1"/>
    <dgm:cxn modelId="{9C889B35-7A97-47D2-B305-5600663AA7FD}" srcId="{61A4D598-69A8-4F36-93CF-8F2B123E02FD}" destId="{B95E42B0-A43A-4E74-858A-16CD822ED892}" srcOrd="0" destOrd="0" parTransId="{C4C45E81-F0D8-473A-9EF7-21DC70B780C3}" sibTransId="{C6ED7EB8-1441-44DC-B155-46FFBBF753C0}"/>
    <dgm:cxn modelId="{89210F5D-305D-45D1-95BC-15CAB46A23D8}" type="presOf" srcId="{703E12E5-A053-4861-B70B-0E969010D623}" destId="{CF42293B-1770-41F1-9979-BFB8B12EB0B5}" srcOrd="0" destOrd="0" presId="urn:microsoft.com/office/officeart/2024/3/layout/verticalVisualTextBlock1"/>
    <dgm:cxn modelId="{4CBC1B66-9FB0-4963-89A3-90557055DDC1}" srcId="{61A4D598-69A8-4F36-93CF-8F2B123E02FD}" destId="{F5785F54-AEE8-412D-9CAF-F25CD392B562}" srcOrd="2" destOrd="0" parTransId="{2143BDF3-EE5D-4402-9A34-23D7322D017D}" sibTransId="{51E9212E-2DD6-4ED1-8AE5-7A271FC74DC9}"/>
    <dgm:cxn modelId="{B0088352-33A9-4E86-B371-9E2F1924FB95}" type="presOf" srcId="{5EB09719-5E82-483D-BB83-774A09B88A69}" destId="{EFF2AFB9-DDB6-4446-B024-74C6A7593344}" srcOrd="0" destOrd="0" presId="urn:microsoft.com/office/officeart/2024/3/layout/verticalVisualTextBlock1"/>
    <dgm:cxn modelId="{755BC4A5-E892-486F-B328-9B71ADD960F0}" type="presOf" srcId="{F5785F54-AEE8-412D-9CAF-F25CD392B562}" destId="{47B88A3D-F29A-4C6C-B892-28B08A63D7BC}" srcOrd="0" destOrd="0" presId="urn:microsoft.com/office/officeart/2024/3/layout/verticalVisualTextBlock1"/>
    <dgm:cxn modelId="{468907B5-D4AD-47CF-A985-47AE92D74064}" srcId="{F5785F54-AEE8-412D-9CAF-F25CD392B562}" destId="{D6AC1788-21DC-4511-A7EC-F35B6B59610E}" srcOrd="0" destOrd="0" parTransId="{FC2043E2-1A2A-4350-8748-46071C70B6AB}" sibTransId="{EBC60749-5669-4BEF-B436-8842560FE988}"/>
    <dgm:cxn modelId="{91FBAAB9-6B6F-43EC-A2F2-B5651AE43FEE}" type="presOf" srcId="{E956E754-C5CC-4B02-B392-967C69D99078}" destId="{A9A5D029-3350-4EF4-9CB3-6183EE81A475}" srcOrd="0" destOrd="0" presId="urn:microsoft.com/office/officeart/2024/3/layout/verticalVisualTextBlock1"/>
    <dgm:cxn modelId="{BB8536CC-B706-4F73-93A8-780E341C296A}" type="presOf" srcId="{61A4D598-69A8-4F36-93CF-8F2B123E02FD}" destId="{5D7C2780-B230-47DD-88C0-343A00FCB0F3}" srcOrd="0" destOrd="0" presId="urn:microsoft.com/office/officeart/2024/3/layout/verticalVisualTextBlock1"/>
    <dgm:cxn modelId="{0861BEE8-0B64-408B-B425-933C551DF25D}" type="presOf" srcId="{B95E42B0-A43A-4E74-858A-16CD822ED892}" destId="{30227BE1-4FB2-4AC4-8734-43AA1AC8388D}" srcOrd="0" destOrd="0" presId="urn:microsoft.com/office/officeart/2024/3/layout/verticalVisualTextBlock1"/>
    <dgm:cxn modelId="{CD2D30EA-4111-4869-AC1E-745354DA08E3}" srcId="{61A4D598-69A8-4F36-93CF-8F2B123E02FD}" destId="{5EB09719-5E82-483D-BB83-774A09B88A69}" srcOrd="1" destOrd="0" parTransId="{AB5FE677-7552-4F9B-9D11-D7CB04225EE8}" sibTransId="{703E12E5-A053-4861-B70B-0E969010D623}"/>
    <dgm:cxn modelId="{AD732FEC-05E3-48BC-A346-FCBADB094796}" type="presOf" srcId="{C6ED7EB8-1441-44DC-B155-46FFBBF753C0}" destId="{471DBDE8-8AC0-4B65-B2F3-6EDD4E82C0A1}" srcOrd="0" destOrd="0" presId="urn:microsoft.com/office/officeart/2024/3/layout/verticalVisualTextBlock1"/>
    <dgm:cxn modelId="{D19241F5-266B-4310-ADAC-605283D4024A}" type="presOf" srcId="{AC48B80A-DF63-43BE-8171-4C07FCBE9EC8}" destId="{36FC3EC4-79EF-4DB7-9482-17D0B557349F}" srcOrd="0" destOrd="0" presId="urn:microsoft.com/office/officeart/2024/3/layout/verticalVisualTextBlock1"/>
    <dgm:cxn modelId="{0ADBDC90-248B-4368-BB35-48DB56E88FA5}" type="presParOf" srcId="{5D7C2780-B230-47DD-88C0-343A00FCB0F3}" destId="{D37B557F-1484-4EDB-A660-31310088D1B8}" srcOrd="0" destOrd="0" presId="urn:microsoft.com/office/officeart/2024/3/layout/verticalVisualTextBlock1"/>
    <dgm:cxn modelId="{F8FB0EEA-38A4-4676-809D-4D0C64DDE5AE}" type="presParOf" srcId="{D37B557F-1484-4EDB-A660-31310088D1B8}" destId="{B615F319-8E2F-4593-892B-AA0093F494A2}" srcOrd="0" destOrd="0" presId="urn:microsoft.com/office/officeart/2024/3/layout/verticalVisualTextBlock1"/>
    <dgm:cxn modelId="{2B9368B0-F64E-4C2C-8FF7-79928A2E9F92}" type="presParOf" srcId="{D37B557F-1484-4EDB-A660-31310088D1B8}" destId="{30227BE1-4FB2-4AC4-8734-43AA1AC8388D}" srcOrd="1" destOrd="0" presId="urn:microsoft.com/office/officeart/2024/3/layout/verticalVisualTextBlock1"/>
    <dgm:cxn modelId="{91D2FD9A-81CC-446A-9E4F-32D7A607B7A8}" type="presParOf" srcId="{D37B557F-1484-4EDB-A660-31310088D1B8}" destId="{A9A5D029-3350-4EF4-9CB3-6183EE81A475}" srcOrd="2" destOrd="0" presId="urn:microsoft.com/office/officeart/2024/3/layout/verticalVisualTextBlock1"/>
    <dgm:cxn modelId="{E84D5083-C98A-45A7-A50A-CC5AA954CF8D}" type="presParOf" srcId="{5D7C2780-B230-47DD-88C0-343A00FCB0F3}" destId="{471DBDE8-8AC0-4B65-B2F3-6EDD4E82C0A1}" srcOrd="1" destOrd="0" presId="urn:microsoft.com/office/officeart/2024/3/layout/verticalVisualTextBlock1"/>
    <dgm:cxn modelId="{A44C2E7C-CAD3-4A2D-826F-EF7241947B0F}" type="presParOf" srcId="{5D7C2780-B230-47DD-88C0-343A00FCB0F3}" destId="{01A384CD-DD0F-4A2D-8DAE-DA490B16F05C}" srcOrd="2" destOrd="0" presId="urn:microsoft.com/office/officeart/2024/3/layout/verticalVisualTextBlock1"/>
    <dgm:cxn modelId="{E25EF6DD-4239-4320-9E21-61ADD4AC2FD8}" type="presParOf" srcId="{01A384CD-DD0F-4A2D-8DAE-DA490B16F05C}" destId="{78117218-16C3-41BF-BB53-62684118CC0E}" srcOrd="0" destOrd="0" presId="urn:microsoft.com/office/officeart/2024/3/layout/verticalVisualTextBlock1"/>
    <dgm:cxn modelId="{AB4D23A3-A6D0-4CD8-8136-3AA1518A33EA}" type="presParOf" srcId="{01A384CD-DD0F-4A2D-8DAE-DA490B16F05C}" destId="{EFF2AFB9-DDB6-4446-B024-74C6A7593344}" srcOrd="1" destOrd="0" presId="urn:microsoft.com/office/officeart/2024/3/layout/verticalVisualTextBlock1"/>
    <dgm:cxn modelId="{F1588712-6554-460C-AD31-5439835DF41D}" type="presParOf" srcId="{01A384CD-DD0F-4A2D-8DAE-DA490B16F05C}" destId="{36FC3EC4-79EF-4DB7-9482-17D0B557349F}" srcOrd="2" destOrd="0" presId="urn:microsoft.com/office/officeart/2024/3/layout/verticalVisualTextBlock1"/>
    <dgm:cxn modelId="{B9302D47-6612-47E0-A851-44FF56BE4C27}" type="presParOf" srcId="{5D7C2780-B230-47DD-88C0-343A00FCB0F3}" destId="{CF42293B-1770-41F1-9979-BFB8B12EB0B5}" srcOrd="3" destOrd="0" presId="urn:microsoft.com/office/officeart/2024/3/layout/verticalVisualTextBlock1"/>
    <dgm:cxn modelId="{EFDDB5A4-CEFA-4192-8F5C-777114177E46}" type="presParOf" srcId="{5D7C2780-B230-47DD-88C0-343A00FCB0F3}" destId="{43C4C851-7E70-4C0E-ABB6-64E0037A73A6}" srcOrd="4" destOrd="0" presId="urn:microsoft.com/office/officeart/2024/3/layout/verticalVisualTextBlock1"/>
    <dgm:cxn modelId="{FE0967C6-CFC0-467E-8CB9-30DBBEA289A8}" type="presParOf" srcId="{43C4C851-7E70-4C0E-ABB6-64E0037A73A6}" destId="{459BEE5B-53EE-43FE-975F-E16209FC8459}" srcOrd="0" destOrd="0" presId="urn:microsoft.com/office/officeart/2024/3/layout/verticalVisualTextBlock1"/>
    <dgm:cxn modelId="{F3B939A1-894B-4152-8CE7-5B83957CE2E4}" type="presParOf" srcId="{43C4C851-7E70-4C0E-ABB6-64E0037A73A6}" destId="{47B88A3D-F29A-4C6C-B892-28B08A63D7BC}" srcOrd="1" destOrd="0" presId="urn:microsoft.com/office/officeart/2024/3/layout/verticalVisualTextBlock1"/>
    <dgm:cxn modelId="{A56ECCDA-7A80-4E31-8F7A-79BDD9CE1478}" type="presParOf" srcId="{43C4C851-7E70-4C0E-ABB6-64E0037A73A6}" destId="{FD4753F9-2851-4B5A-B72C-C8F81FE7A98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15F319-8E2F-4593-892B-AA0093F494A2}">
      <dsp:nvSpPr>
        <dsp:cNvPr id="0" name=""/>
        <dsp:cNvSpPr/>
      </dsp:nvSpPr>
      <dsp:spPr>
        <a:xfrm>
          <a:off x="0" y="0"/>
          <a:ext cx="1681599" cy="168159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48657" r="9591" b="-5"/>
          <a:stretch/>
        </a:blipFill>
        <a:ln>
          <a:noFill/>
        </a:ln>
        <a:effectLst/>
      </dsp:spPr>
      <dsp:style>
        <a:lnRef idx="0">
          <a:scrgbClr r="0" g="0" b="0"/>
        </a:lnRef>
        <a:fillRef idx="3">
          <a:scrgbClr r="0" g="0" b="0"/>
        </a:fillRef>
        <a:effectRef idx="2">
          <a:scrgbClr r="0" g="0" b="0"/>
        </a:effectRef>
        <a:fontRef idx="minor">
          <a:schemeClr val="lt1"/>
        </a:fontRef>
      </dsp:style>
    </dsp:sp>
    <dsp:sp modelId="{30227BE1-4FB2-4AC4-8734-43AA1AC8388D}">
      <dsp:nvSpPr>
        <dsp:cNvPr id="0" name=""/>
        <dsp:cNvSpPr/>
      </dsp:nvSpPr>
      <dsp:spPr>
        <a:xfrm>
          <a:off x="1861599" y="0"/>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Liability Coverage</a:t>
          </a:r>
        </a:p>
      </dsp:txBody>
      <dsp:txXfrm>
        <a:off x="1861599" y="0"/>
        <a:ext cx="5167674" cy="346182"/>
      </dsp:txXfrm>
    </dsp:sp>
    <dsp:sp modelId="{A9A5D029-3350-4EF4-9CB3-6183EE81A475}">
      <dsp:nvSpPr>
        <dsp:cNvPr id="0" name=""/>
        <dsp:cNvSpPr/>
      </dsp:nvSpPr>
      <dsp:spPr>
        <a:xfrm>
          <a:off x="1861599" y="346182"/>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Liability insurance protects event organizers against claims of injury or property damage, ensuring financial security and compliance. Depending on the event proof of insurance for varies lines of coverage will be needed.</a:t>
          </a:r>
        </a:p>
      </dsp:txBody>
      <dsp:txXfrm>
        <a:off x="1861599" y="346182"/>
        <a:ext cx="5167674" cy="1335417"/>
      </dsp:txXfrm>
    </dsp:sp>
    <dsp:sp modelId="{78117218-16C3-41BF-BB53-62684118CC0E}">
      <dsp:nvSpPr>
        <dsp:cNvPr id="0" name=""/>
        <dsp:cNvSpPr/>
      </dsp:nvSpPr>
      <dsp:spPr>
        <a:xfrm>
          <a:off x="0" y="1816127"/>
          <a:ext cx="1681599" cy="168159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4125" r="29123" b="-2"/>
          <a:stretch/>
        </a:blipFill>
        <a:ln>
          <a:noFill/>
        </a:ln>
        <a:effectLst/>
      </dsp:spPr>
      <dsp:style>
        <a:lnRef idx="0">
          <a:scrgbClr r="0" g="0" b="0"/>
        </a:lnRef>
        <a:fillRef idx="3">
          <a:scrgbClr r="0" g="0" b="0"/>
        </a:fillRef>
        <a:effectRef idx="2">
          <a:scrgbClr r="0" g="0" b="0"/>
        </a:effectRef>
        <a:fontRef idx="minor">
          <a:schemeClr val="lt1"/>
        </a:fontRef>
      </dsp:style>
    </dsp:sp>
    <dsp:sp modelId="{EFF2AFB9-DDB6-4446-B024-74C6A7593344}">
      <dsp:nvSpPr>
        <dsp:cNvPr id="0" name=""/>
        <dsp:cNvSpPr/>
      </dsp:nvSpPr>
      <dsp:spPr>
        <a:xfrm>
          <a:off x="1861599" y="1816127"/>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Additional Event Coverages</a:t>
          </a:r>
        </a:p>
      </dsp:txBody>
      <dsp:txXfrm>
        <a:off x="1861599" y="1816127"/>
        <a:ext cx="5167674" cy="346182"/>
      </dsp:txXfrm>
    </dsp:sp>
    <dsp:sp modelId="{36FC3EC4-79EF-4DB7-9482-17D0B557349F}">
      <dsp:nvSpPr>
        <dsp:cNvPr id="0" name=""/>
        <dsp:cNvSpPr/>
      </dsp:nvSpPr>
      <dsp:spPr>
        <a:xfrm>
          <a:off x="1861599" y="2162310"/>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Policies often include cancellation, equipment, and workers’ compensation coverage for more comprehensive risk management.</a:t>
          </a:r>
        </a:p>
      </dsp:txBody>
      <dsp:txXfrm>
        <a:off x="1861599" y="2162310"/>
        <a:ext cx="5167674" cy="1335417"/>
      </dsp:txXfrm>
    </dsp:sp>
    <dsp:sp modelId="{459BEE5B-53EE-43FE-975F-E16209FC8459}">
      <dsp:nvSpPr>
        <dsp:cNvPr id="0" name=""/>
        <dsp:cNvSpPr/>
      </dsp:nvSpPr>
      <dsp:spPr>
        <a:xfrm>
          <a:off x="0" y="3632255"/>
          <a:ext cx="1681599" cy="168159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9729" r="13520" b="-2"/>
          <a:stretch/>
        </a:blipFill>
        <a:ln>
          <a:noFill/>
        </a:ln>
        <a:effectLst/>
      </dsp:spPr>
      <dsp:style>
        <a:lnRef idx="0">
          <a:scrgbClr r="0" g="0" b="0"/>
        </a:lnRef>
        <a:fillRef idx="3">
          <a:scrgbClr r="0" g="0" b="0"/>
        </a:fillRef>
        <a:effectRef idx="2">
          <a:scrgbClr r="0" g="0" b="0"/>
        </a:effectRef>
        <a:fontRef idx="minor">
          <a:schemeClr val="lt1"/>
        </a:fontRef>
      </dsp:style>
    </dsp:sp>
    <dsp:sp modelId="{47B88A3D-F29A-4C6C-B892-28B08A63D7BC}">
      <dsp:nvSpPr>
        <dsp:cNvPr id="0" name=""/>
        <dsp:cNvSpPr/>
      </dsp:nvSpPr>
      <dsp:spPr>
        <a:xfrm>
          <a:off x="1861599" y="3632255"/>
          <a:ext cx="5167674" cy="346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Proof and Policy Review</a:t>
          </a:r>
        </a:p>
      </dsp:txBody>
      <dsp:txXfrm>
        <a:off x="1861599" y="3632255"/>
        <a:ext cx="5167674" cy="346182"/>
      </dsp:txXfrm>
    </dsp:sp>
    <dsp:sp modelId="{FD4753F9-2851-4B5A-B72C-C8F81FE7A98A}">
      <dsp:nvSpPr>
        <dsp:cNvPr id="0" name=""/>
        <dsp:cNvSpPr/>
      </dsp:nvSpPr>
      <dsp:spPr>
        <a:xfrm>
          <a:off x="1861599" y="3978438"/>
          <a:ext cx="5167674" cy="1335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Venues and authorities require proof of insurance. Reviewing limits and adding insured parties ensures thorough protection.</a:t>
          </a:r>
        </a:p>
      </dsp:txBody>
      <dsp:txXfrm>
        <a:off x="1861599" y="3978438"/>
        <a:ext cx="5167674" cy="1335417"/>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29" tIns="47115" rIns="94229" bIns="47115" rtlCol="0"/>
          <a:lstStyle>
            <a:lvl1pPr algn="l">
              <a:defRPr sz="1200"/>
            </a:lvl1pPr>
          </a:lstStyle>
          <a:p>
            <a:endParaRPr lang="en-US"/>
          </a:p>
        </p:txBody>
      </p:sp>
      <p:sp>
        <p:nvSpPr>
          <p:cNvPr id="3" name="Date Placeholder 2"/>
          <p:cNvSpPr>
            <a:spLocks noGrp="1"/>
          </p:cNvSpPr>
          <p:nvPr>
            <p:ph type="dt" idx="1"/>
          </p:nvPr>
        </p:nvSpPr>
        <p:spPr>
          <a:xfrm>
            <a:off x="4023093" y="0"/>
            <a:ext cx="3077739" cy="471055"/>
          </a:xfrm>
          <a:prstGeom prst="rect">
            <a:avLst/>
          </a:prstGeom>
        </p:spPr>
        <p:txBody>
          <a:bodyPr vert="horz" lIns="94229" tIns="47115" rIns="94229" bIns="47115" rtlCol="0"/>
          <a:lstStyle>
            <a:lvl1pPr algn="r">
              <a:defRPr sz="1200"/>
            </a:lvl1pPr>
          </a:lstStyle>
          <a:p>
            <a:fld id="{313C1ADB-DB48-48AC-B27C-CFE46660D905}" type="datetimeFigureOut">
              <a:rPr lang="en-US" smtClean="0"/>
              <a:t>01/13/2026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29" tIns="47115" rIns="94229" bIns="47115"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046AA73B-2A11-4F89-B8C7-6E28B5965618}" type="slidenum">
              <a:rPr lang="en-US" smtClean="0"/>
              <a:t>‹#›</a:t>
            </a:fld>
            <a:endParaRPr lang="en-US"/>
          </a:p>
        </p:txBody>
      </p:sp>
    </p:spTree>
    <p:extLst>
      <p:ext uri="{BB962C8B-B14F-4D97-AF65-F5344CB8AC3E}">
        <p14:creationId xmlns:p14="http://schemas.microsoft.com/office/powerpoint/2010/main" val="3364564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6AA73B-2A11-4F89-B8C7-6E28B5965618}" type="slidenum">
              <a:rPr lang="en-US" smtClean="0"/>
              <a:t>1</a:t>
            </a:fld>
            <a:endParaRPr lang="en-US"/>
          </a:p>
        </p:txBody>
      </p:sp>
    </p:spTree>
    <p:extLst>
      <p:ext uri="{BB962C8B-B14F-4D97-AF65-F5344CB8AC3E}">
        <p14:creationId xmlns:p14="http://schemas.microsoft.com/office/powerpoint/2010/main" val="590066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25127-DF21-49D5-8988-7F8AA6AAF11E}" type="slidenum">
              <a:rPr lang="en-US" smtClean="0"/>
              <a:t>11</a:t>
            </a:fld>
            <a:endParaRPr lang="en-US"/>
          </a:p>
        </p:txBody>
      </p:sp>
    </p:spTree>
    <p:extLst>
      <p:ext uri="{BB962C8B-B14F-4D97-AF65-F5344CB8AC3E}">
        <p14:creationId xmlns:p14="http://schemas.microsoft.com/office/powerpoint/2010/main" val="3117043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25127-DF21-49D5-8988-7F8AA6AAF11E}" type="slidenum">
              <a:rPr lang="en-US" smtClean="0"/>
              <a:t>12</a:t>
            </a:fld>
            <a:endParaRPr lang="en-US"/>
          </a:p>
        </p:txBody>
      </p:sp>
    </p:spTree>
    <p:extLst>
      <p:ext uri="{BB962C8B-B14F-4D97-AF65-F5344CB8AC3E}">
        <p14:creationId xmlns:p14="http://schemas.microsoft.com/office/powerpoint/2010/main" val="383465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25127-DF21-49D5-8988-7F8AA6AAF11E}" type="slidenum">
              <a:rPr lang="en-US" smtClean="0"/>
              <a:t>13</a:t>
            </a:fld>
            <a:endParaRPr lang="en-US"/>
          </a:p>
        </p:txBody>
      </p:sp>
    </p:spTree>
    <p:extLst>
      <p:ext uri="{BB962C8B-B14F-4D97-AF65-F5344CB8AC3E}">
        <p14:creationId xmlns:p14="http://schemas.microsoft.com/office/powerpoint/2010/main" val="650290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25127-DF21-49D5-8988-7F8AA6AAF11E}" type="slidenum">
              <a:rPr lang="en-US" smtClean="0"/>
              <a:t>14</a:t>
            </a:fld>
            <a:endParaRPr lang="en-US"/>
          </a:p>
        </p:txBody>
      </p:sp>
    </p:spTree>
    <p:extLst>
      <p:ext uri="{BB962C8B-B14F-4D97-AF65-F5344CB8AC3E}">
        <p14:creationId xmlns:p14="http://schemas.microsoft.com/office/powerpoint/2010/main" val="250527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25127-DF21-49D5-8988-7F8AA6AAF11E}" type="slidenum">
              <a:rPr lang="en-US" smtClean="0"/>
              <a:t>15</a:t>
            </a:fld>
            <a:endParaRPr lang="en-US"/>
          </a:p>
        </p:txBody>
      </p:sp>
    </p:spTree>
    <p:extLst>
      <p:ext uri="{BB962C8B-B14F-4D97-AF65-F5344CB8AC3E}">
        <p14:creationId xmlns:p14="http://schemas.microsoft.com/office/powerpoint/2010/main" val="391544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25127-DF21-49D5-8988-7F8AA6AAF11E}" type="slidenum">
              <a:rPr lang="en-US" smtClean="0"/>
              <a:t>16</a:t>
            </a:fld>
            <a:endParaRPr lang="en-US"/>
          </a:p>
        </p:txBody>
      </p:sp>
    </p:spTree>
    <p:extLst>
      <p:ext uri="{BB962C8B-B14F-4D97-AF65-F5344CB8AC3E}">
        <p14:creationId xmlns:p14="http://schemas.microsoft.com/office/powerpoint/2010/main" val="2333710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25127-DF21-49D5-8988-7F8AA6AAF11E}" type="slidenum">
              <a:rPr lang="en-US" smtClean="0"/>
              <a:t>17</a:t>
            </a:fld>
            <a:endParaRPr lang="en-US"/>
          </a:p>
        </p:txBody>
      </p:sp>
    </p:spTree>
    <p:extLst>
      <p:ext uri="{BB962C8B-B14F-4D97-AF65-F5344CB8AC3E}">
        <p14:creationId xmlns:p14="http://schemas.microsoft.com/office/powerpoint/2010/main" val="2930980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25127-DF21-49D5-8988-7F8AA6AAF11E}" type="slidenum">
              <a:rPr lang="en-US" smtClean="0"/>
              <a:t>18</a:t>
            </a:fld>
            <a:endParaRPr lang="en-US"/>
          </a:p>
        </p:txBody>
      </p:sp>
    </p:spTree>
    <p:extLst>
      <p:ext uri="{BB962C8B-B14F-4D97-AF65-F5344CB8AC3E}">
        <p14:creationId xmlns:p14="http://schemas.microsoft.com/office/powerpoint/2010/main" val="159536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D25127-DF21-49D5-8988-7F8AA6AAF11E}" type="slidenum">
              <a:rPr lang="en-US" smtClean="0"/>
              <a:t>19</a:t>
            </a:fld>
            <a:endParaRPr lang="en-US"/>
          </a:p>
        </p:txBody>
      </p:sp>
    </p:spTree>
    <p:extLst>
      <p:ext uri="{BB962C8B-B14F-4D97-AF65-F5344CB8AC3E}">
        <p14:creationId xmlns:p14="http://schemas.microsoft.com/office/powerpoint/2010/main" val="1381658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5"/>
          </p:nvPr>
        </p:nvSpPr>
        <p:spPr/>
        <p:txBody>
          <a:bodyPr/>
          <a:lstStyle/>
          <a:p>
            <a:fld id="{F4D25127-DF21-49D5-8988-7F8AA6AAF11E}" type="slidenum">
              <a:rPr lang="en-US" smtClean="0"/>
              <a:t>20</a:t>
            </a:fld>
            <a:endParaRPr lang="en-US"/>
          </a:p>
        </p:txBody>
      </p:sp>
    </p:spTree>
    <p:extLst>
      <p:ext uri="{BB962C8B-B14F-4D97-AF65-F5344CB8AC3E}">
        <p14:creationId xmlns:p14="http://schemas.microsoft.com/office/powerpoint/2010/main" val="3538570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6AA73B-2A11-4F89-B8C7-6E28B5965618}" type="slidenum">
              <a:rPr lang="en-US" smtClean="0"/>
              <a:t>2</a:t>
            </a:fld>
            <a:endParaRPr lang="en-US"/>
          </a:p>
        </p:txBody>
      </p:sp>
    </p:spTree>
    <p:extLst>
      <p:ext uri="{BB962C8B-B14F-4D97-AF65-F5344CB8AC3E}">
        <p14:creationId xmlns:p14="http://schemas.microsoft.com/office/powerpoint/2010/main" val="159142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6AA73B-2A11-4F89-B8C7-6E28B5965618}" type="slidenum">
              <a:rPr lang="en-US" smtClean="0"/>
              <a:t>3</a:t>
            </a:fld>
            <a:endParaRPr lang="en-US"/>
          </a:p>
        </p:txBody>
      </p:sp>
    </p:spTree>
    <p:extLst>
      <p:ext uri="{BB962C8B-B14F-4D97-AF65-F5344CB8AC3E}">
        <p14:creationId xmlns:p14="http://schemas.microsoft.com/office/powerpoint/2010/main" val="2161892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6AA73B-2A11-4F89-B8C7-6E28B5965618}" type="slidenum">
              <a:rPr lang="en-US" smtClean="0"/>
              <a:t>5</a:t>
            </a:fld>
            <a:endParaRPr lang="en-US"/>
          </a:p>
        </p:txBody>
      </p:sp>
    </p:spTree>
    <p:extLst>
      <p:ext uri="{BB962C8B-B14F-4D97-AF65-F5344CB8AC3E}">
        <p14:creationId xmlns:p14="http://schemas.microsoft.com/office/powerpoint/2010/main" val="352174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6AA73B-2A11-4F89-B8C7-6E28B5965618}" type="slidenum">
              <a:rPr lang="en-US" smtClean="0"/>
              <a:t>6</a:t>
            </a:fld>
            <a:endParaRPr lang="en-US"/>
          </a:p>
        </p:txBody>
      </p:sp>
    </p:spTree>
    <p:extLst>
      <p:ext uri="{BB962C8B-B14F-4D97-AF65-F5344CB8AC3E}">
        <p14:creationId xmlns:p14="http://schemas.microsoft.com/office/powerpoint/2010/main" val="3841255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6AA73B-2A11-4F89-B8C7-6E28B5965618}" type="slidenum">
              <a:rPr lang="en-US" smtClean="0"/>
              <a:t>7</a:t>
            </a:fld>
            <a:endParaRPr lang="en-US"/>
          </a:p>
        </p:txBody>
      </p:sp>
    </p:spTree>
    <p:extLst>
      <p:ext uri="{BB962C8B-B14F-4D97-AF65-F5344CB8AC3E}">
        <p14:creationId xmlns:p14="http://schemas.microsoft.com/office/powerpoint/2010/main" val="151319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D25127-DF21-49D5-8988-7F8AA6AAF11E}" type="slidenum">
              <a:rPr lang="en-US" smtClean="0"/>
              <a:t>8</a:t>
            </a:fld>
            <a:endParaRPr lang="en-US"/>
          </a:p>
        </p:txBody>
      </p:sp>
    </p:spTree>
    <p:extLst>
      <p:ext uri="{BB962C8B-B14F-4D97-AF65-F5344CB8AC3E}">
        <p14:creationId xmlns:p14="http://schemas.microsoft.com/office/powerpoint/2010/main" val="924803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Site Preparation &amp; Infrastructure
Inspect the      venue for hazards: Before the event, have building      inspectors or safety officials examine all structures (grandstands,      stages, tents) for stability and code compliance . Check that walking      surfaces are even and clear of trip hazards . Ensure any      cables or cords are secured and out of footpaths (use cable covers). For      outdoor sites, consider terrain – e.g. fill small holes, mark any      obstacles, and restrict access near water bodies or steep slopes unless      protections are in place . Document      these inspections and follow up on issues found.
Utilities and equipment: If using temporary      electrical systems, lighting, or generators, have a qualified      electrician set them up and inspect them. Ensure compliance with      electrical codes (e.g. proper grounding, GFCI protection where needed).      Locate power cables away from public areas or shield them. If stages or      large tents are erected, they often require an inspection by building or      fire officials for structural safety and proper anchoring (especially in      wind). All tents/canopies should be flame-retardant per fire codes.
Sanitation and      facilities: Provide adequate restroom facilities for the expected crowd.      A common guideline is roughly 1 toilet per 200–300 people for large      events (varies with event duration) . If permanent      restrooms are insufficient, rent portable toilets (including accessible      units for people with disabilities) . Arrange for      hand-washing stations or sanitizer. Plan for trash and recycling      collection – have enough receptacles placed throughout the venue and      schedule pickups to prevent overflow. Adequate sanitation not only      improves attendee experience but also prevents health hazards.
Image source: Microsoft 365 content library
</a:t>
            </a:r>
          </a:p>
        </p:txBody>
      </p:sp>
      <p:sp>
        <p:nvSpPr>
          <p:cNvPr id="4" name="Slide Number Placeholder 3"/>
          <p:cNvSpPr>
            <a:spLocks noGrp="1"/>
          </p:cNvSpPr>
          <p:nvPr>
            <p:ph type="sldNum" sz="quarter" idx="5"/>
          </p:nvPr>
        </p:nvSpPr>
        <p:spPr/>
        <p:txBody>
          <a:bodyPr/>
          <a:lstStyle/>
          <a:p>
            <a:fld id="{F4D25127-DF21-49D5-8988-7F8AA6AAF11E}" type="slidenum">
              <a:rPr lang="en-US" smtClean="0"/>
              <a:t>9</a:t>
            </a:fld>
            <a:endParaRPr lang="en-US"/>
          </a:p>
        </p:txBody>
      </p:sp>
    </p:spTree>
    <p:extLst>
      <p:ext uri="{BB962C8B-B14F-4D97-AF65-F5344CB8AC3E}">
        <p14:creationId xmlns:p14="http://schemas.microsoft.com/office/powerpoint/2010/main" val="3509331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26602-5155-C4E6-BD9E-54C5357663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F089A-BEBA-2036-F74F-853C4F5B5C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DF458-EAC2-5470-D92C-990C07025EF1}"/>
              </a:ext>
            </a:extLst>
          </p:cNvPr>
          <p:cNvSpPr>
            <a:spLocks noGrp="1"/>
          </p:cNvSpPr>
          <p:nvPr>
            <p:ph type="body" idx="1"/>
          </p:nvPr>
        </p:nvSpPr>
        <p:spPr/>
        <p:txBody>
          <a:bodyPr/>
          <a:lstStyle/>
          <a:p>
            <a:r>
              <a:rPr lang="en-US" dirty="0"/>
              <a:t>
Site Preparation &amp; Infrastructure
Inspect the      venue for hazards: Before the event, have building      inspectors or safety officials examine all structures (grandstands,      stages, tents) for stability and code compliance . Check that walking      surfaces are even and clear of trip hazards . Ensure any      cables or cords are secured and out of footpaths (use cable covers). For      outdoor sites, consider terrain – e.g. fill small holes, mark any      obstacles, and restrict access near water bodies or steep slopes unless      protections are in place . Document      these inspections and follow up on issues found.
Utilities and equipment: If using temporary      electrical systems, lighting, or generators, have a qualified      electrician set them up and inspect them. Ensure compliance with      electrical codes (e.g. proper grounding, GFCI protection where needed).      Locate power cables away from public areas or shield them. If stages or      large tents are erected, they often require an inspection by building or      fire officials for structural safety and proper anchoring (especially in      wind). All tents/canopies should be flame-retardant per fire codes.
Sanitation and      facilities: Provide adequate restroom facilities for the expected crowd.      A common guideline is roughly 1 toilet per 200–300 people for large      events (varies with event duration) . If permanent      restrooms are insufficient, rent portable toilets (including accessible      units for people with disabilities) . Arrange for      hand-washing stations or sanitizer. Plan for trash and recycling      collection – have enough receptacles placed throughout the venue and      schedule pickups to prevent overflow. Adequate sanitation not only      improves attendee experience but also prevents health hazards.
Image source: Microsoft 365 content library
</a:t>
            </a:r>
          </a:p>
        </p:txBody>
      </p:sp>
      <p:sp>
        <p:nvSpPr>
          <p:cNvPr id="4" name="Slide Number Placeholder 3">
            <a:extLst>
              <a:ext uri="{FF2B5EF4-FFF2-40B4-BE49-F238E27FC236}">
                <a16:creationId xmlns:a16="http://schemas.microsoft.com/office/drawing/2014/main" id="{CBB59DA3-26A1-F147-FC40-6A1A020462D5}"/>
              </a:ext>
            </a:extLst>
          </p:cNvPr>
          <p:cNvSpPr>
            <a:spLocks noGrp="1"/>
          </p:cNvSpPr>
          <p:nvPr>
            <p:ph type="sldNum" sz="quarter" idx="5"/>
          </p:nvPr>
        </p:nvSpPr>
        <p:spPr/>
        <p:txBody>
          <a:bodyPr/>
          <a:lstStyle/>
          <a:p>
            <a:fld id="{F4D25127-DF21-49D5-8988-7F8AA6AAF11E}" type="slidenum">
              <a:rPr lang="en-US" smtClean="0"/>
              <a:t>10</a:t>
            </a:fld>
            <a:endParaRPr lang="en-US"/>
          </a:p>
        </p:txBody>
      </p:sp>
    </p:spTree>
    <p:extLst>
      <p:ext uri="{BB962C8B-B14F-4D97-AF65-F5344CB8AC3E}">
        <p14:creationId xmlns:p14="http://schemas.microsoft.com/office/powerpoint/2010/main" val="26813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01/13/2026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534925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01/13/2026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1675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01/13/2026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47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01/13/2026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70380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01/13/2026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38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01/13/2026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41666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01/13/2026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54192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01/13/2026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0260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01/13/2026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8348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01/13/2026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1012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01/13/2026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4713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01/13/2026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851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43AD8-D618-1024-F9DF-9F40F533BDB1}"/>
              </a:ext>
            </a:extLst>
          </p:cNvPr>
          <p:cNvSpPr>
            <a:spLocks noGrp="1"/>
          </p:cNvSpPr>
          <p:nvPr>
            <p:ph type="title"/>
          </p:nvPr>
        </p:nvSpPr>
        <p:spPr>
          <a:xfrm>
            <a:off x="640080" y="1371600"/>
            <a:ext cx="5852160" cy="1097280"/>
          </a:xfrm>
        </p:spPr>
        <p:txBody>
          <a:bodyPr vert="horz" lIns="91440" tIns="45720" rIns="91440" bIns="45720" rtlCol="0" anchor="t">
            <a:normAutofit/>
          </a:bodyPr>
          <a:lstStyle/>
          <a:p>
            <a:pPr>
              <a:lnSpc>
                <a:spcPct val="90000"/>
              </a:lnSpc>
            </a:pPr>
            <a:r>
              <a:rPr lang="en-US" sz="3400" dirty="0"/>
              <a:t>Municipal Event Risk Management</a:t>
            </a:r>
          </a:p>
        </p:txBody>
      </p:sp>
      <p:cxnSp>
        <p:nvCxnSpPr>
          <p:cNvPr id="14" name="Straight Connector 1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12687FD0-3258-7C70-B692-436E14A884BF}"/>
              </a:ext>
            </a:extLst>
          </p:cNvPr>
          <p:cNvSpPr>
            <a:spLocks noGrp="1"/>
          </p:cNvSpPr>
          <p:nvPr>
            <p:ph sz="half" idx="2"/>
          </p:nvPr>
        </p:nvSpPr>
        <p:spPr>
          <a:xfrm>
            <a:off x="640080" y="2633236"/>
            <a:ext cx="5852160" cy="3664685"/>
          </a:xfrm>
        </p:spPr>
        <p:txBody>
          <a:bodyPr vert="horz" lIns="91440" tIns="45720" rIns="91440" bIns="45720" rtlCol="0">
            <a:normAutofit/>
          </a:bodyPr>
          <a:lstStyle/>
          <a:p>
            <a:r>
              <a:rPr lang="en-US"/>
              <a:t>Understanding event types and municipal roles</a:t>
            </a:r>
          </a:p>
          <a:p>
            <a:r>
              <a:rPr lang="en-US"/>
              <a:t>Insurance liability and coverage essentials</a:t>
            </a:r>
          </a:p>
          <a:p>
            <a:r>
              <a:rPr lang="en-US"/>
              <a:t>Safety protocols for vendors and venues</a:t>
            </a:r>
          </a:p>
          <a:p>
            <a:r>
              <a:rPr lang="en-US"/>
              <a:t>Emergency planning and security measures</a:t>
            </a:r>
          </a:p>
          <a:p>
            <a:r>
              <a:rPr lang="en-US"/>
              <a:t>Traffic control and crowd management strategies</a:t>
            </a:r>
          </a:p>
        </p:txBody>
      </p:sp>
      <p:pic>
        <p:nvPicPr>
          <p:cNvPr id="5" name="Content Placeholder 4" descr="Wedding Dinner Table Setup of Dishes, Glasses and Silverware">
            <a:extLst>
              <a:ext uri="{FF2B5EF4-FFF2-40B4-BE49-F238E27FC236}">
                <a16:creationId xmlns:a16="http://schemas.microsoft.com/office/drawing/2014/main" id="{1A1D13FE-3878-4AC1-8CB6-2300238CE5A6}"/>
              </a:ext>
            </a:extLst>
          </p:cNvPr>
          <p:cNvPicPr>
            <a:picLocks noGrp="1" noChangeAspect="1"/>
          </p:cNvPicPr>
          <p:nvPr>
            <p:ph sz="half" idx="1"/>
          </p:nvPr>
        </p:nvPicPr>
        <p:blipFill>
          <a:blip r:embed="rId3"/>
          <a:srcRect t="5896" r="-1"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431300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7965479-36AB-8D05-F07C-6B92A68E153C}"/>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58DB19E-0AA4-FD76-5C85-E36CC63C1B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17F8C77-25CE-41E2-2C89-FDA0CFFFA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35D01-3DC1-53DE-F45C-577461B6AC20}"/>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dirty="0"/>
              <a:t>Venue Inspection, Utilities, and Sanitation</a:t>
            </a:r>
          </a:p>
        </p:txBody>
      </p:sp>
      <p:sp>
        <p:nvSpPr>
          <p:cNvPr id="4" name="Content Placeholder 3">
            <a:extLst>
              <a:ext uri="{FF2B5EF4-FFF2-40B4-BE49-F238E27FC236}">
                <a16:creationId xmlns:a16="http://schemas.microsoft.com/office/drawing/2014/main" id="{9C1B00BF-53E0-B0F2-5C96-3B1C8FBFE61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dirty="0"/>
              <a:t>Venue Safety Inspection</a:t>
            </a:r>
          </a:p>
          <a:p>
            <a:pPr marL="0" lvl="1" indent="0">
              <a:buNone/>
            </a:pPr>
            <a:r>
              <a:rPr lang="en-US" sz="1400" dirty="0"/>
              <a:t>Inspect all structures for stability and compliance. Ensure walking surfaces are safe.</a:t>
            </a:r>
          </a:p>
          <a:p>
            <a:pPr marL="0" indent="0">
              <a:spcBef>
                <a:spcPts val="2500"/>
              </a:spcBef>
              <a:buNone/>
            </a:pPr>
            <a:r>
              <a:rPr lang="en-US" sz="1400" b="1" dirty="0"/>
              <a:t>Utilities Setup and Compliance</a:t>
            </a:r>
          </a:p>
          <a:p>
            <a:pPr marL="0" lvl="1" indent="0">
              <a:buNone/>
            </a:pPr>
            <a:r>
              <a:rPr lang="en-US" sz="1400" dirty="0"/>
              <a:t>Qualified electricians must install and inspect temporary electrical systems. Ensure grounding and fire safety compliance.</a:t>
            </a:r>
          </a:p>
          <a:p>
            <a:pPr marL="0" indent="0">
              <a:spcBef>
                <a:spcPts val="2500"/>
              </a:spcBef>
              <a:buNone/>
            </a:pPr>
            <a:r>
              <a:rPr lang="en-US" sz="1400" b="1" dirty="0"/>
              <a:t>Sanitation and Facilities Planning</a:t>
            </a:r>
          </a:p>
          <a:p>
            <a:pPr marL="0" lvl="1" indent="0">
              <a:buNone/>
            </a:pPr>
            <a:r>
              <a:rPr lang="en-US" sz="1400" dirty="0"/>
              <a:t>Provide adequate restrooms and hand-washing stations. Arrange trash and recycling to maintain cleanliness and health safety.</a:t>
            </a:r>
          </a:p>
        </p:txBody>
      </p:sp>
      <p:pic>
        <p:nvPicPr>
          <p:cNvPr id="5" name="Content Placeholder 4" descr="A pile of hangers in the store">
            <a:extLst>
              <a:ext uri="{FF2B5EF4-FFF2-40B4-BE49-F238E27FC236}">
                <a16:creationId xmlns:a16="http://schemas.microsoft.com/office/drawing/2014/main" id="{283C492F-F970-F922-D427-0B6E50467CF7}"/>
              </a:ext>
            </a:extLst>
          </p:cNvPr>
          <p:cNvPicPr>
            <a:picLocks noGrp="1" noChangeAspect="1"/>
          </p:cNvPicPr>
          <p:nvPr>
            <p:ph sz="half" idx="1"/>
          </p:nvPr>
        </p:nvPicPr>
        <p:blipFill>
          <a:blip r:embed="rId3"/>
          <a:srcRect l="13912" r="3108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FBA0C44F-A737-37E2-A86A-52C9A1540A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858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5CDFD4-4A92-2E52-2560-12D24EF1B5B1}"/>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Ingress/Egress, Bag Checks, and Lost Child Procedures</a:t>
            </a:r>
          </a:p>
        </p:txBody>
      </p:sp>
      <p:sp>
        <p:nvSpPr>
          <p:cNvPr id="4" name="Content Placeholder 3">
            <a:extLst>
              <a:ext uri="{FF2B5EF4-FFF2-40B4-BE49-F238E27FC236}">
                <a16:creationId xmlns:a16="http://schemas.microsoft.com/office/drawing/2014/main" id="{ECDA8085-5FE3-67CC-6E42-7F325C9223A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Controlled Ingress and Egress</a:t>
            </a:r>
          </a:p>
          <a:p>
            <a:pPr marL="0" lvl="1" indent="0">
              <a:buNone/>
            </a:pPr>
            <a:r>
              <a:rPr lang="en-US" sz="1400"/>
              <a:t>Use timed entry and phased exit strategies with staff guidance to prevent crowd surges and bottlenecks.</a:t>
            </a:r>
          </a:p>
          <a:p>
            <a:pPr marL="0" indent="0">
              <a:spcBef>
                <a:spcPts val="2500"/>
              </a:spcBef>
              <a:buNone/>
            </a:pPr>
            <a:r>
              <a:rPr lang="en-US" sz="1400" b="1"/>
              <a:t>Bag Checks and Screenings</a:t>
            </a:r>
          </a:p>
          <a:p>
            <a:pPr marL="0" lvl="1" indent="0">
              <a:buNone/>
            </a:pPr>
            <a:r>
              <a:rPr lang="en-US" sz="1400"/>
              <a:t>Implement bag inspections and metal detector screenings with clear signage and amnesty bins for safety.</a:t>
            </a:r>
          </a:p>
          <a:p>
            <a:pPr marL="0" indent="0">
              <a:spcBef>
                <a:spcPts val="2500"/>
              </a:spcBef>
              <a:buNone/>
            </a:pPr>
            <a:r>
              <a:rPr lang="en-US" sz="1400" b="1"/>
              <a:t>Lost Child and Lost &amp; Found Procedures</a:t>
            </a:r>
          </a:p>
          <a:p>
            <a:pPr marL="0" lvl="1" indent="0">
              <a:buNone/>
            </a:pPr>
            <a:r>
              <a:rPr lang="en-US" sz="1400"/>
              <a:t>Establish lost child centers and lost &amp; found areas with trained staff to ensure safe reunification and item recovery.</a:t>
            </a:r>
          </a:p>
        </p:txBody>
      </p:sp>
      <p:pic>
        <p:nvPicPr>
          <p:cNvPr id="5" name="Content Placeholder 4" descr="London commuters.">
            <a:extLst>
              <a:ext uri="{FF2B5EF4-FFF2-40B4-BE49-F238E27FC236}">
                <a16:creationId xmlns:a16="http://schemas.microsoft.com/office/drawing/2014/main" id="{4E066A70-351E-410D-AF77-4AD2C9638469}"/>
              </a:ext>
            </a:extLst>
          </p:cNvPr>
          <p:cNvPicPr>
            <a:picLocks noGrp="1" noChangeAspect="1"/>
          </p:cNvPicPr>
          <p:nvPr>
            <p:ph sz="half" idx="1"/>
          </p:nvPr>
        </p:nvPicPr>
        <p:blipFill>
          <a:blip r:embed="rId3"/>
          <a:srcRect l="25761" r="1923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779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10C53-AF5F-F6EC-5965-1EEA9637E27E}"/>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Water, Shade, Cooling, and Accessibility Considerations</a:t>
            </a:r>
          </a:p>
        </p:txBody>
      </p:sp>
      <p:sp>
        <p:nvSpPr>
          <p:cNvPr id="4" name="Content Placeholder 3">
            <a:extLst>
              <a:ext uri="{FF2B5EF4-FFF2-40B4-BE49-F238E27FC236}">
                <a16:creationId xmlns:a16="http://schemas.microsoft.com/office/drawing/2014/main" id="{9692C60C-F5D3-2E89-E42C-6DE77665684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a:t>Hydration and Cooling Measures</a:t>
            </a:r>
          </a:p>
          <a:p>
            <a:pPr marL="0" lvl="1" indent="0">
              <a:buNone/>
            </a:pPr>
            <a:r>
              <a:rPr lang="en-US" sz="1400"/>
              <a:t>Ensure water stations, shaded areas, and cooling tents are available for hot weather and physical activities.</a:t>
            </a:r>
          </a:p>
          <a:p>
            <a:pPr marL="0" indent="0">
              <a:spcBef>
                <a:spcPts val="2500"/>
              </a:spcBef>
              <a:buNone/>
            </a:pPr>
            <a:r>
              <a:rPr lang="en-US" sz="1400" b="1"/>
              <a:t>Cold Weather Provisions</a:t>
            </a:r>
          </a:p>
          <a:p>
            <a:pPr marL="0" lvl="1" indent="0">
              <a:buNone/>
            </a:pPr>
            <a:r>
              <a:rPr lang="en-US" sz="1400"/>
              <a:t>Provide warming areas, hot drinks, and mitigate icy conditions during winter events for attendee safety.</a:t>
            </a:r>
          </a:p>
          <a:p>
            <a:pPr marL="0" indent="0">
              <a:spcBef>
                <a:spcPts val="2500"/>
              </a:spcBef>
              <a:buNone/>
            </a:pPr>
            <a:r>
              <a:rPr lang="en-US" sz="1400" b="1"/>
              <a:t>Accessibility for Disabilities</a:t>
            </a:r>
          </a:p>
          <a:p>
            <a:pPr marL="0" lvl="1" indent="0">
              <a:buNone/>
            </a:pPr>
            <a:r>
              <a:rPr lang="en-US" sz="1400"/>
              <a:t>Ensure accessible parking, viewing areas, restrooms, and navigable paths for wheelchairs at event venues.</a:t>
            </a:r>
          </a:p>
        </p:txBody>
      </p:sp>
      <p:pic>
        <p:nvPicPr>
          <p:cNvPr id="5" name="Content Placeholder 4" descr="Tailgating setup with tents and chairs on campus">
            <a:extLst>
              <a:ext uri="{FF2B5EF4-FFF2-40B4-BE49-F238E27FC236}">
                <a16:creationId xmlns:a16="http://schemas.microsoft.com/office/drawing/2014/main" id="{F68B53DB-C345-4AE3-9889-900723A48F02}"/>
              </a:ext>
            </a:extLst>
          </p:cNvPr>
          <p:cNvPicPr>
            <a:picLocks noGrp="1" noChangeAspect="1"/>
          </p:cNvPicPr>
          <p:nvPr>
            <p:ph sz="half" idx="1"/>
          </p:nvPr>
        </p:nvPicPr>
        <p:blipFill>
          <a:blip r:embed="rId3"/>
          <a:srcRect l="19040" r="19155"/>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056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CCE6BBB7-78EB-D523-B74A-E4AB528B47E3}"/>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2800"/>
              <a:t>Alcohol Controls, Parade Float Safety, Pyrotechnics, and Waivers</a:t>
            </a:r>
          </a:p>
        </p:txBody>
      </p:sp>
      <p:pic>
        <p:nvPicPr>
          <p:cNvPr id="5" name="Content Placeholder 4" descr="Fire extinguisher, smoke detector and carbon monoxide alarm.">
            <a:extLst>
              <a:ext uri="{FF2B5EF4-FFF2-40B4-BE49-F238E27FC236}">
                <a16:creationId xmlns:a16="http://schemas.microsoft.com/office/drawing/2014/main" id="{6BD9522C-FCCE-44B3-A64A-F71A82E7773A}"/>
              </a:ext>
            </a:extLst>
          </p:cNvPr>
          <p:cNvPicPr>
            <a:picLocks noGrp="1" noChangeAspect="1"/>
          </p:cNvPicPr>
          <p:nvPr>
            <p:ph sz="half" idx="1"/>
          </p:nvPr>
        </p:nvPicPr>
        <p:blipFill>
          <a:blip r:embed="rId3"/>
          <a:srcRect t="18947" r="-2" b="31456"/>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85BF64C-D1B0-C38B-DB4C-3EC0709F744D}"/>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Alcohol Control Measures</a:t>
            </a:r>
          </a:p>
          <a:p>
            <a:pPr marL="0" lvl="1" indent="0">
              <a:buNone/>
            </a:pPr>
            <a:r>
              <a:rPr lang="en-US" sz="1400"/>
              <a:t>Strict monitoring and ID checks help enforce alcohol laws and reduce liability at events with alcohol.</a:t>
            </a:r>
          </a:p>
          <a:p>
            <a:pPr marL="0" indent="0">
              <a:spcBef>
                <a:spcPts val="2500"/>
              </a:spcBef>
              <a:buNone/>
            </a:pPr>
            <a:r>
              <a:rPr lang="en-US" sz="1400" b="1"/>
              <a:t>Parade Float Safety</a:t>
            </a:r>
          </a:p>
          <a:p>
            <a:pPr marL="0" lvl="1" indent="0">
              <a:buNone/>
            </a:pPr>
            <a:r>
              <a:rPr lang="en-US" sz="1400"/>
              <a:t>Safety rules for floats include adult supervision, secure handholds, spaced floats, and spotters to protect attendees.</a:t>
            </a:r>
          </a:p>
          <a:p>
            <a:pPr marL="0" indent="0">
              <a:spcBef>
                <a:spcPts val="2500"/>
              </a:spcBef>
              <a:buNone/>
            </a:pPr>
            <a:r>
              <a:rPr lang="en-US" sz="1400" b="1"/>
              <a:t>Pyrotechnics and Fire Safety</a:t>
            </a:r>
          </a:p>
          <a:p>
            <a:pPr marL="0" lvl="1" indent="0">
              <a:buNone/>
            </a:pPr>
            <a:r>
              <a:rPr lang="en-US" sz="1400"/>
              <a:t>Fireworks and open flames require permits, licensed operators, safety perimeters, and fire department oversight.</a:t>
            </a:r>
          </a:p>
          <a:p>
            <a:pPr marL="0" indent="0">
              <a:spcBef>
                <a:spcPts val="2500"/>
              </a:spcBef>
              <a:buNone/>
            </a:pPr>
            <a:r>
              <a:rPr lang="en-US" sz="1400" b="1"/>
              <a:t>Liability Waivers</a:t>
            </a:r>
          </a:p>
          <a:p>
            <a:pPr marL="0" lvl="1" indent="0">
              <a:buNone/>
            </a:pPr>
            <a:r>
              <a:rPr lang="en-US" sz="1400"/>
              <a:t>Waivers for high-risk activities clarify risks and provide legal protection for event organizers.</a:t>
            </a:r>
          </a:p>
        </p:txBody>
      </p:sp>
    </p:spTree>
    <p:extLst>
      <p:ext uri="{BB962C8B-B14F-4D97-AF65-F5344CB8AC3E}">
        <p14:creationId xmlns:p14="http://schemas.microsoft.com/office/powerpoint/2010/main" val="42312442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A5EB9953-C451-C94A-26C4-91D0F88F9C4A}"/>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100"/>
              <a:t>Fire Code Compliance and On-Site Firefighting Resources</a:t>
            </a:r>
          </a:p>
        </p:txBody>
      </p:sp>
      <p:pic>
        <p:nvPicPr>
          <p:cNvPr id="5" name="Content Placeholder 4" descr="Business Hall with Fire Extinguisher.">
            <a:extLst>
              <a:ext uri="{FF2B5EF4-FFF2-40B4-BE49-F238E27FC236}">
                <a16:creationId xmlns:a16="http://schemas.microsoft.com/office/drawing/2014/main" id="{D5C38543-AF33-43C0-BE07-20262F791C14}"/>
              </a:ext>
            </a:extLst>
          </p:cNvPr>
          <p:cNvPicPr>
            <a:picLocks noGrp="1" noChangeAspect="1"/>
          </p:cNvPicPr>
          <p:nvPr>
            <p:ph sz="half" idx="1"/>
          </p:nvPr>
        </p:nvPicPr>
        <p:blipFill>
          <a:blip r:embed="rId3"/>
          <a:srcRect r="5802" b="-3"/>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80B97379-5488-DA78-D741-5DBC6048C92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Fire Code Compliance</a:t>
            </a:r>
          </a:p>
          <a:p>
            <a:pPr marL="0" lvl="1" indent="0">
              <a:buNone/>
            </a:pPr>
            <a:r>
              <a:rPr lang="en-US" sz="1400"/>
              <a:t>Coordinate with the fire marshal and adhere to occupancy limits and flame-retardant tent regulations for event safety.</a:t>
            </a:r>
          </a:p>
          <a:p>
            <a:pPr marL="0" indent="0">
              <a:spcBef>
                <a:spcPts val="2500"/>
              </a:spcBef>
              <a:buNone/>
            </a:pPr>
            <a:r>
              <a:rPr lang="en-US" sz="1400" b="1"/>
              <a:t>Open Flame and Pyrotechnics Permits</a:t>
            </a:r>
          </a:p>
          <a:p>
            <a:pPr marL="0" lvl="1" indent="0">
              <a:buNone/>
            </a:pPr>
            <a:r>
              <a:rPr lang="en-US" sz="1400"/>
              <a:t>Obtain permits for grills, heaters, and fireworks; ensure licensed professionals handle pyrotechnics safely.</a:t>
            </a:r>
          </a:p>
          <a:p>
            <a:pPr marL="0" indent="0">
              <a:spcBef>
                <a:spcPts val="2500"/>
              </a:spcBef>
              <a:buNone/>
            </a:pPr>
            <a:r>
              <a:rPr lang="en-US" sz="1400" b="1"/>
              <a:t>On-Site Firefighting Resources</a:t>
            </a:r>
          </a:p>
          <a:p>
            <a:pPr marL="0" lvl="1" indent="0">
              <a:buNone/>
            </a:pPr>
            <a:r>
              <a:rPr lang="en-US" sz="1400"/>
              <a:t>Station fire engine crews for high-risk events and strategically place appropriate fire extinguishers with trained staff.</a:t>
            </a:r>
          </a:p>
          <a:p>
            <a:pPr marL="0" indent="0">
              <a:spcBef>
                <a:spcPts val="2500"/>
              </a:spcBef>
              <a:buNone/>
            </a:pPr>
            <a:r>
              <a:rPr lang="en-US" sz="1400" b="1"/>
              <a:t>Emergency Communication</a:t>
            </a:r>
          </a:p>
          <a:p>
            <a:pPr marL="0" lvl="1" indent="0">
              <a:buNone/>
            </a:pPr>
            <a:r>
              <a:rPr lang="en-US" sz="1400"/>
              <a:t>Maintain direct communication between event control and local fire station for rapid response to fire alarms.</a:t>
            </a:r>
          </a:p>
        </p:txBody>
      </p:sp>
    </p:spTree>
    <p:extLst>
      <p:ext uri="{BB962C8B-B14F-4D97-AF65-F5344CB8AC3E}">
        <p14:creationId xmlns:p14="http://schemas.microsoft.com/office/powerpoint/2010/main" val="980726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C1E376-2EC1-6E0F-A93E-44AEA4202C68}"/>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a:t>Traffic Control, Parking, and Pedestrian Safety</a:t>
            </a:r>
          </a:p>
        </p:txBody>
      </p:sp>
      <p:pic>
        <p:nvPicPr>
          <p:cNvPr id="5" name="Content Placeholder 4" descr="Traffic cones protecting freshly spray painted road signs.">
            <a:extLst>
              <a:ext uri="{FF2B5EF4-FFF2-40B4-BE49-F238E27FC236}">
                <a16:creationId xmlns:a16="http://schemas.microsoft.com/office/drawing/2014/main" id="{BCC49573-8997-40AE-9161-4F1DD6630D09}"/>
              </a:ext>
            </a:extLst>
          </p:cNvPr>
          <p:cNvPicPr>
            <a:picLocks noGrp="1" noChangeAspect="1"/>
          </p:cNvPicPr>
          <p:nvPr>
            <p:ph sz="half" idx="1"/>
          </p:nvPr>
        </p:nvPicPr>
        <p:blipFill>
          <a:blip r:embed="rId3"/>
          <a:srcRect l="21537" r="23397" b="2"/>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B1BC231-A8BB-A1BF-C996-22CF349C486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Traffic Control Planning</a:t>
            </a:r>
          </a:p>
          <a:p>
            <a:pPr marL="0" lvl="1" indent="0">
              <a:buNone/>
            </a:pPr>
            <a:r>
              <a:rPr lang="en-US" sz="1400"/>
              <a:t>Coordinate with traffic authorities to plan road closures and detours; use signage and barricades to guide traffic effectively.</a:t>
            </a:r>
          </a:p>
          <a:p>
            <a:pPr marL="0" indent="0">
              <a:spcBef>
                <a:spcPts val="2500"/>
              </a:spcBef>
              <a:buNone/>
            </a:pPr>
            <a:r>
              <a:rPr lang="en-US" sz="1400" b="1"/>
              <a:t>Parking Management</a:t>
            </a:r>
          </a:p>
          <a:p>
            <a:pPr marL="0" lvl="1" indent="0">
              <a:buNone/>
            </a:pPr>
            <a:r>
              <a:rPr lang="en-US" sz="1400"/>
              <a:t>Designate and manage parking areas with attendants; consider satellite lots and shuttles to reduce congestion and ensure accessible parking.</a:t>
            </a:r>
          </a:p>
          <a:p>
            <a:pPr marL="0" indent="0">
              <a:spcBef>
                <a:spcPts val="2500"/>
              </a:spcBef>
              <a:buNone/>
            </a:pPr>
            <a:r>
              <a:rPr lang="en-US" sz="1400" b="1"/>
              <a:t>Pedestrian Safety Measures</a:t>
            </a:r>
          </a:p>
          <a:p>
            <a:pPr marL="0" lvl="1" indent="0">
              <a:buNone/>
            </a:pPr>
            <a:r>
              <a:rPr lang="en-US" sz="1400"/>
              <a:t>Provide safe walking paths, temporary crosswalks, crossing guards, and good lighting to protect pedestrians near event roads.</a:t>
            </a:r>
          </a:p>
        </p:txBody>
      </p:sp>
    </p:spTree>
    <p:extLst>
      <p:ext uri="{BB962C8B-B14F-4D97-AF65-F5344CB8AC3E}">
        <p14:creationId xmlns:p14="http://schemas.microsoft.com/office/powerpoint/2010/main" val="3512609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87ABE-6D1A-F617-09DE-6B7227BCCA18}"/>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EMS Coverage, First Aid, and Emergency Response Planning</a:t>
            </a:r>
          </a:p>
        </p:txBody>
      </p:sp>
      <p:sp>
        <p:nvSpPr>
          <p:cNvPr id="4" name="Content Placeholder 3">
            <a:extLst>
              <a:ext uri="{FF2B5EF4-FFF2-40B4-BE49-F238E27FC236}">
                <a16:creationId xmlns:a16="http://schemas.microsoft.com/office/drawing/2014/main" id="{9A93C9D9-0F45-963F-D851-010BB257F12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dirty="0"/>
              <a:t>EMS Coverage at Events</a:t>
            </a:r>
          </a:p>
          <a:p>
            <a:pPr marL="0" lvl="1" indent="0">
              <a:buNone/>
            </a:pPr>
            <a:r>
              <a:rPr lang="en-US" sz="1400" dirty="0"/>
              <a:t>Ensure emergency medical services are readily available by contracting ambulances, first aid tents, or roaming medical teams.</a:t>
            </a:r>
          </a:p>
          <a:p>
            <a:pPr marL="0" indent="0">
              <a:spcBef>
                <a:spcPts val="2500"/>
              </a:spcBef>
              <a:buNone/>
            </a:pPr>
            <a:r>
              <a:rPr lang="en-US" sz="1400" b="1" dirty="0"/>
              <a:t>First Aid and Supplies</a:t>
            </a:r>
          </a:p>
          <a:p>
            <a:pPr marL="0" lvl="1" indent="0">
              <a:buNone/>
            </a:pPr>
            <a:r>
              <a:rPr lang="en-US" sz="1400" dirty="0"/>
              <a:t>Provide basic first aid kits and consider first aid booths with AEDs and trained personnel for larger events.</a:t>
            </a:r>
          </a:p>
          <a:p>
            <a:pPr marL="0" indent="0">
              <a:spcBef>
                <a:spcPts val="2500"/>
              </a:spcBef>
              <a:buNone/>
            </a:pPr>
            <a:r>
              <a:rPr lang="en-US" sz="1400" b="1" dirty="0"/>
              <a:t>Emergency Response Planning</a:t>
            </a:r>
          </a:p>
          <a:p>
            <a:pPr marL="0" lvl="1" indent="0">
              <a:buNone/>
            </a:pPr>
            <a:r>
              <a:rPr lang="en-US" sz="1400" dirty="0"/>
              <a:t>Develop and practice an incident response plan including evacuation routes, communication methods, and staff roles during emergencies.</a:t>
            </a:r>
          </a:p>
        </p:txBody>
      </p:sp>
      <p:pic>
        <p:nvPicPr>
          <p:cNvPr id="5" name="Content Placeholder 4" descr="Medical emergency team first aid on the street">
            <a:extLst>
              <a:ext uri="{FF2B5EF4-FFF2-40B4-BE49-F238E27FC236}">
                <a16:creationId xmlns:a16="http://schemas.microsoft.com/office/drawing/2014/main" id="{13389311-0E46-45B5-B7A2-9AD90AEF6337}"/>
              </a:ext>
            </a:extLst>
          </p:cNvPr>
          <p:cNvPicPr>
            <a:picLocks noGrp="1" noChangeAspect="1"/>
          </p:cNvPicPr>
          <p:nvPr>
            <p:ph sz="half" idx="1"/>
          </p:nvPr>
        </p:nvPicPr>
        <p:blipFill>
          <a:blip r:embed="rId3"/>
          <a:srcRect l="8062" r="25601"/>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298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851A90F4-AF5F-09A5-E282-1492234C02F0}"/>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400"/>
              <a:t>Security Staffing and Crowd Flow Control</a:t>
            </a:r>
          </a:p>
        </p:txBody>
      </p:sp>
      <p:pic>
        <p:nvPicPr>
          <p:cNvPr id="5" name="Content Placeholder 4" descr="Low section of men in black suits on red carpetNikon Z7">
            <a:extLst>
              <a:ext uri="{FF2B5EF4-FFF2-40B4-BE49-F238E27FC236}">
                <a16:creationId xmlns:a16="http://schemas.microsoft.com/office/drawing/2014/main" id="{8F37E046-D2DD-4261-B688-6BF452F8EACA}"/>
              </a:ext>
            </a:extLst>
          </p:cNvPr>
          <p:cNvPicPr>
            <a:picLocks noGrp="1" noChangeAspect="1"/>
          </p:cNvPicPr>
          <p:nvPr>
            <p:ph sz="half" idx="1"/>
          </p:nvPr>
        </p:nvPicPr>
        <p:blipFill>
          <a:blip r:embed="rId3"/>
          <a:srcRect l="10498" r="1" b="1"/>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D178EF2-6D24-9E6F-609B-E1E7423209D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dirty="0"/>
              <a:t>Security Staffing Coordination</a:t>
            </a:r>
          </a:p>
          <a:p>
            <a:pPr marL="0" lvl="1" indent="0">
              <a:buNone/>
            </a:pPr>
            <a:r>
              <a:rPr lang="en-US" sz="1400" dirty="0"/>
              <a:t>Coordinate with police and or organizer’s private security to ensure adequate staffing based on crowd size and event specifics.</a:t>
            </a:r>
          </a:p>
          <a:p>
            <a:pPr marL="0" indent="0">
              <a:spcBef>
                <a:spcPts val="2500"/>
              </a:spcBef>
              <a:buNone/>
            </a:pPr>
            <a:r>
              <a:rPr lang="en-US" sz="1400" b="1" dirty="0"/>
              <a:t>Clear Role Assignments</a:t>
            </a:r>
          </a:p>
          <a:p>
            <a:pPr marL="0" lvl="1" indent="0">
              <a:buNone/>
            </a:pPr>
            <a:r>
              <a:rPr lang="en-US" sz="1400" dirty="0"/>
              <a:t>Assign clear roles to security staff such as crowd patrol, stage monitoring, and parking management for effective control.</a:t>
            </a:r>
          </a:p>
          <a:p>
            <a:pPr marL="0" indent="0">
              <a:spcBef>
                <a:spcPts val="2500"/>
              </a:spcBef>
              <a:buNone/>
            </a:pPr>
            <a:r>
              <a:rPr lang="en-US" sz="1400" b="1" dirty="0"/>
              <a:t>Crowd Flow Design</a:t>
            </a:r>
          </a:p>
          <a:p>
            <a:pPr marL="0" lvl="1" indent="0">
              <a:buNone/>
            </a:pPr>
            <a:r>
              <a:rPr lang="en-US" sz="1400" dirty="0"/>
              <a:t>Use barriers and multiple entry points to prevent bottlenecks and control crowd movement safely.</a:t>
            </a:r>
          </a:p>
          <a:p>
            <a:pPr marL="0" indent="0">
              <a:spcBef>
                <a:spcPts val="2500"/>
              </a:spcBef>
              <a:buNone/>
            </a:pPr>
            <a:r>
              <a:rPr lang="en-US" sz="1400" b="1" dirty="0"/>
              <a:t>Capacity and Exit Safety</a:t>
            </a:r>
          </a:p>
          <a:p>
            <a:pPr marL="0" lvl="1" indent="0">
              <a:buNone/>
            </a:pPr>
            <a:r>
              <a:rPr lang="en-US" sz="1400" dirty="0"/>
              <a:t>Monitor crowd capacity to avoid overcrowding and keep all exits clearly marked and unobstructed.</a:t>
            </a:r>
          </a:p>
        </p:txBody>
      </p:sp>
    </p:spTree>
    <p:extLst>
      <p:ext uri="{BB962C8B-B14F-4D97-AF65-F5344CB8AC3E}">
        <p14:creationId xmlns:p14="http://schemas.microsoft.com/office/powerpoint/2010/main" val="2432836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56749577-CDA8-16C7-2C42-47D820BADCFB}"/>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100"/>
              <a:t>Managing Disruptions and Incident Response</a:t>
            </a:r>
          </a:p>
        </p:txBody>
      </p:sp>
      <p:pic>
        <p:nvPicPr>
          <p:cNvPr id="5" name="Content Placeholder 4" descr="Young woman handshake with auto mechanic road assistance man">
            <a:extLst>
              <a:ext uri="{FF2B5EF4-FFF2-40B4-BE49-F238E27FC236}">
                <a16:creationId xmlns:a16="http://schemas.microsoft.com/office/drawing/2014/main" id="{BF10AB14-4616-4C31-A260-F7B2DBA5F7FB}"/>
              </a:ext>
            </a:extLst>
          </p:cNvPr>
          <p:cNvPicPr>
            <a:picLocks noGrp="1" noChangeAspect="1"/>
          </p:cNvPicPr>
          <p:nvPr>
            <p:ph sz="half" idx="1"/>
          </p:nvPr>
        </p:nvPicPr>
        <p:blipFill>
          <a:blip r:embed="rId3"/>
          <a:srcRect r="10499" b="1"/>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0D3EF14D-B3FD-DAE5-EA4F-8B777E15817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Plan for Disruptions</a:t>
            </a:r>
          </a:p>
          <a:p>
            <a:pPr marL="0" lvl="1" indent="0">
              <a:buNone/>
            </a:pPr>
            <a:r>
              <a:rPr lang="en-US" sz="1400"/>
              <a:t>Develop clear procedures to handle unruly behavior and fights during events. Alert police rather than intervening physically unless trained.</a:t>
            </a:r>
          </a:p>
          <a:p>
            <a:pPr marL="0" indent="0">
              <a:spcBef>
                <a:spcPts val="2500"/>
              </a:spcBef>
              <a:buNone/>
            </a:pPr>
            <a:r>
              <a:rPr lang="en-US" sz="1400" b="1"/>
              <a:t>Protest Area and Monitoring</a:t>
            </a:r>
          </a:p>
          <a:p>
            <a:pPr marL="0" lvl="1" indent="0">
              <a:buNone/>
            </a:pPr>
            <a:r>
              <a:rPr lang="en-US" sz="1400"/>
              <a:t>Designate specific protest areas at political events and have police monitor to separate opposing groups effectively.</a:t>
            </a:r>
          </a:p>
          <a:p>
            <a:pPr marL="0" indent="0">
              <a:spcBef>
                <a:spcPts val="2500"/>
              </a:spcBef>
              <a:buNone/>
            </a:pPr>
            <a:r>
              <a:rPr lang="en-US" sz="1400" b="1"/>
              <a:t>De-escalation and Escorting</a:t>
            </a:r>
          </a:p>
          <a:p>
            <a:pPr marL="0" lvl="1" indent="0">
              <a:buNone/>
            </a:pPr>
            <a:r>
              <a:rPr lang="en-US" sz="1400"/>
              <a:t>Empower security to calmly de-escalate minor arguments and escort intoxicated or disorderly individuals out safely.</a:t>
            </a:r>
          </a:p>
          <a:p>
            <a:pPr marL="0" indent="0">
              <a:spcBef>
                <a:spcPts val="2500"/>
              </a:spcBef>
              <a:buNone/>
            </a:pPr>
            <a:r>
              <a:rPr lang="en-US" sz="1400" b="1"/>
              <a:t>Incident Documentation</a:t>
            </a:r>
          </a:p>
          <a:p>
            <a:pPr marL="0" lvl="1" indent="0">
              <a:buNone/>
            </a:pPr>
            <a:r>
              <a:rPr lang="en-US" sz="1400"/>
              <a:t>Document all ejections and incidents thoroughly for effective post-event review and future planning.</a:t>
            </a:r>
          </a:p>
        </p:txBody>
      </p:sp>
    </p:spTree>
    <p:extLst>
      <p:ext uri="{BB962C8B-B14F-4D97-AF65-F5344CB8AC3E}">
        <p14:creationId xmlns:p14="http://schemas.microsoft.com/office/powerpoint/2010/main" val="1900864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F470A2B2-BBB2-7467-9B96-2CDAFC2DE4D0}"/>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100"/>
              <a:t>Emergency Vehicle Access and Controlled Egress</a:t>
            </a:r>
          </a:p>
        </p:txBody>
      </p:sp>
      <p:pic>
        <p:nvPicPr>
          <p:cNvPr id="5" name="Content Placeholder 4" descr="Manhattan motion blurred rush hour">
            <a:extLst>
              <a:ext uri="{FF2B5EF4-FFF2-40B4-BE49-F238E27FC236}">
                <a16:creationId xmlns:a16="http://schemas.microsoft.com/office/drawing/2014/main" id="{02E0A8BC-ADD6-40B1-B7F9-14B503F79F3E}"/>
              </a:ext>
            </a:extLst>
          </p:cNvPr>
          <p:cNvPicPr>
            <a:picLocks noGrp="1" noChangeAspect="1"/>
          </p:cNvPicPr>
          <p:nvPr>
            <p:ph sz="half" idx="1"/>
          </p:nvPr>
        </p:nvPicPr>
        <p:blipFill>
          <a:blip r:embed="rId3"/>
          <a:srcRect l="10344" r="155" b="1"/>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E0D01778-0640-7E01-0378-403B0A0185E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a:t>Clear Emergency Access Routes</a:t>
            </a:r>
          </a:p>
          <a:p>
            <a:pPr marL="0" lvl="1" indent="0">
              <a:buNone/>
            </a:pPr>
            <a:r>
              <a:rPr lang="en-US" sz="1400"/>
              <a:t>Maintain open and clear primary routes for ambulances and fire trucks during events to ensure rapid emergency response.</a:t>
            </a:r>
          </a:p>
          <a:p>
            <a:pPr marL="0" indent="0">
              <a:spcBef>
                <a:spcPts val="2500"/>
              </a:spcBef>
              <a:buNone/>
            </a:pPr>
            <a:r>
              <a:rPr lang="en-US" sz="1400" b="1"/>
              <a:t>Communication with Dispatch</a:t>
            </a:r>
          </a:p>
          <a:p>
            <a:pPr marL="0" lvl="1" indent="0">
              <a:buNone/>
            </a:pPr>
            <a:r>
              <a:rPr lang="en-US" sz="1400"/>
              <a:t>Inform fire and EMS dispatch about event locations and best access points to reduce response time during emergencies.</a:t>
            </a:r>
          </a:p>
          <a:p>
            <a:pPr marL="0" indent="0">
              <a:spcBef>
                <a:spcPts val="2500"/>
              </a:spcBef>
              <a:buNone/>
            </a:pPr>
            <a:r>
              <a:rPr lang="en-US" sz="1400" b="1"/>
              <a:t>Staff at Barricades</a:t>
            </a:r>
          </a:p>
          <a:p>
            <a:pPr marL="0" lvl="1" indent="0">
              <a:buNone/>
            </a:pPr>
            <a:r>
              <a:rPr lang="en-US" sz="1400"/>
              <a:t>Station trained staff with radios at barricades to quickly move obstacles and allow emergency vehicles through.</a:t>
            </a:r>
          </a:p>
          <a:p>
            <a:pPr marL="0" indent="0">
              <a:spcBef>
                <a:spcPts val="2500"/>
              </a:spcBef>
              <a:buNone/>
            </a:pPr>
            <a:r>
              <a:rPr lang="en-US" sz="1400" b="1"/>
              <a:t>Controlled Traffic Egress</a:t>
            </a:r>
          </a:p>
          <a:p>
            <a:pPr marL="0" lvl="1" indent="0">
              <a:buNone/>
            </a:pPr>
            <a:r>
              <a:rPr lang="en-US" sz="1400"/>
              <a:t>Use police or staff to manage intersections after events to efficiently move traffic and restore normal flow.</a:t>
            </a:r>
          </a:p>
        </p:txBody>
      </p:sp>
    </p:spTree>
    <p:extLst>
      <p:ext uri="{BB962C8B-B14F-4D97-AF65-F5344CB8AC3E}">
        <p14:creationId xmlns:p14="http://schemas.microsoft.com/office/powerpoint/2010/main" val="1009212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E719C5-C1C9-03A3-15D8-2340D0D5AF56}"/>
              </a:ext>
            </a:extLst>
          </p:cNvPr>
          <p:cNvSpPr>
            <a:spLocks noGrp="1"/>
          </p:cNvSpPr>
          <p:nvPr>
            <p:ph type="title"/>
          </p:nvPr>
        </p:nvSpPr>
        <p:spPr>
          <a:xfrm>
            <a:off x="640080" y="914400"/>
            <a:ext cx="6291472" cy="1097280"/>
          </a:xfrm>
        </p:spPr>
        <p:txBody>
          <a:bodyPr vert="horz" lIns="91440" tIns="45720" rIns="91440" bIns="45720" rtlCol="0" anchor="t">
            <a:normAutofit/>
          </a:bodyPr>
          <a:lstStyle/>
          <a:p>
            <a:r>
              <a:rPr lang="en-US" dirty="0"/>
              <a:t>Types of Municipal Events</a:t>
            </a:r>
          </a:p>
        </p:txBody>
      </p:sp>
      <p:sp>
        <p:nvSpPr>
          <p:cNvPr id="4" name="Content Placeholder 3">
            <a:extLst>
              <a:ext uri="{FF2B5EF4-FFF2-40B4-BE49-F238E27FC236}">
                <a16:creationId xmlns:a16="http://schemas.microsoft.com/office/drawing/2014/main" id="{43834FA5-1C98-EDDB-20DA-CE590127AA1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lnSpcReduction="10000"/>
          </a:bodyPr>
          <a:lstStyle/>
          <a:p>
            <a:pPr marL="0" indent="0">
              <a:spcBef>
                <a:spcPts val="2500"/>
              </a:spcBef>
              <a:buNone/>
            </a:pPr>
            <a:r>
              <a:rPr lang="en-US" sz="1400" b="1" dirty="0"/>
              <a:t>Municipal-Sponsored Events</a:t>
            </a:r>
          </a:p>
          <a:p>
            <a:pPr marL="0" lvl="1" indent="0">
              <a:buNone/>
            </a:pPr>
            <a:r>
              <a:rPr lang="en-US" sz="1400" dirty="0"/>
              <a:t>These events are organized and funded entirely by the local government, with full municipal oversight and responsibility.</a:t>
            </a:r>
          </a:p>
          <a:p>
            <a:pPr marL="0" indent="0">
              <a:spcBef>
                <a:spcPts val="2500"/>
              </a:spcBef>
              <a:buNone/>
            </a:pPr>
            <a:r>
              <a:rPr lang="en-US" sz="1400" b="1" dirty="0"/>
              <a:t>Third-Party Events on Municipal Property</a:t>
            </a:r>
          </a:p>
          <a:p>
            <a:pPr marL="0" lvl="1" indent="0">
              <a:buNone/>
            </a:pPr>
            <a:r>
              <a:rPr lang="en-US" sz="1400" dirty="0"/>
              <a:t>External groups manage these events, while the municipality provides only the venue. The third party handles planning and execution.</a:t>
            </a:r>
          </a:p>
          <a:p>
            <a:pPr marL="0" indent="0">
              <a:spcBef>
                <a:spcPts val="2500"/>
              </a:spcBef>
              <a:buNone/>
            </a:pPr>
            <a:r>
              <a:rPr lang="en-US" sz="1400" b="1" dirty="0"/>
              <a:t>Joint Municipal and Third-Party Events</a:t>
            </a:r>
          </a:p>
          <a:p>
            <a:pPr marL="0" lvl="1" indent="0">
              <a:buNone/>
            </a:pPr>
            <a:r>
              <a:rPr lang="en-US" sz="1400" dirty="0"/>
              <a:t>Both the municipality and a third party share planning, responsibilities, and resources, combining efforts for event success.</a:t>
            </a:r>
          </a:p>
          <a:p>
            <a:pPr marL="0" indent="0">
              <a:spcBef>
                <a:spcPts val="2500"/>
              </a:spcBef>
              <a:buNone/>
            </a:pPr>
            <a:r>
              <a:rPr lang="en-US" sz="1400" b="1" dirty="0"/>
              <a:t>Permitted Events</a:t>
            </a:r>
          </a:p>
          <a:p>
            <a:pPr marL="0" lvl="1" indent="0">
              <a:buNone/>
            </a:pPr>
            <a:r>
              <a:rPr lang="en-US" sz="1400" dirty="0"/>
              <a:t>Events organized by outside groups that require a permit from the municipality.</a:t>
            </a:r>
          </a:p>
          <a:p>
            <a:pPr marL="0" lvl="1" indent="0">
              <a:buNone/>
            </a:pPr>
            <a:endParaRPr lang="en-US" sz="1400" dirty="0"/>
          </a:p>
          <a:p>
            <a:pPr marL="0" lvl="1" indent="0">
              <a:buNone/>
            </a:pPr>
            <a:endParaRPr lang="en-US" sz="1400" dirty="0"/>
          </a:p>
        </p:txBody>
      </p:sp>
      <p:pic>
        <p:nvPicPr>
          <p:cNvPr id="5" name="Content Placeholder 4" descr="Circle of people around a green tree.">
            <a:extLst>
              <a:ext uri="{FF2B5EF4-FFF2-40B4-BE49-F238E27FC236}">
                <a16:creationId xmlns:a16="http://schemas.microsoft.com/office/drawing/2014/main" id="{1960D24B-7C9C-47AB-86C2-D7C961139E2D}"/>
              </a:ext>
            </a:extLst>
          </p:cNvPr>
          <p:cNvPicPr>
            <a:picLocks noGrp="1" noChangeAspect="1"/>
          </p:cNvPicPr>
          <p:nvPr>
            <p:ph sz="half" idx="1"/>
          </p:nvPr>
        </p:nvPicPr>
        <p:blipFill>
          <a:blip r:embed="rId3"/>
          <a:srcRect t="17549" b="1450"/>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4379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7555CE58-E97B-5C9A-5C2B-7F6468E10FE5}"/>
              </a:ext>
            </a:extLst>
          </p:cNvPr>
          <p:cNvSpPr>
            <a:spLocks noGrp="1"/>
          </p:cNvSpPr>
          <p:nvPr>
            <p:ph type="title"/>
          </p:nvPr>
        </p:nvSpPr>
        <p:spPr>
          <a:xfrm>
            <a:off x="640080" y="914401"/>
            <a:ext cx="4306824" cy="1477817"/>
          </a:xfrm>
        </p:spPr>
        <p:txBody>
          <a:bodyPr vert="horz" lIns="91440" tIns="45720" rIns="91440" bIns="45720" rtlCol="0" anchor="t">
            <a:normAutofit/>
          </a:bodyPr>
          <a:lstStyle/>
          <a:p>
            <a:pPr>
              <a:lnSpc>
                <a:spcPct val="90000"/>
              </a:lnSpc>
            </a:pPr>
            <a:r>
              <a:rPr lang="en-US" sz="3100"/>
              <a:t>Workers’ Compensation and Incident Documentation</a:t>
            </a:r>
          </a:p>
        </p:txBody>
      </p:sp>
      <p:pic>
        <p:nvPicPr>
          <p:cNvPr id="5" name="Content Placeholder 4" descr="Engineers with digital tablet and blueprints in a factory">
            <a:extLst>
              <a:ext uri="{FF2B5EF4-FFF2-40B4-BE49-F238E27FC236}">
                <a16:creationId xmlns:a16="http://schemas.microsoft.com/office/drawing/2014/main" id="{5CAA8A6B-D3A4-49D4-B8D7-0BE66B01DB74}"/>
              </a:ext>
            </a:extLst>
          </p:cNvPr>
          <p:cNvPicPr>
            <a:picLocks noGrp="1" noChangeAspect="1"/>
          </p:cNvPicPr>
          <p:nvPr>
            <p:ph sz="half" idx="1"/>
          </p:nvPr>
        </p:nvPicPr>
        <p:blipFill>
          <a:blip r:embed="rId3"/>
          <a:srcRect l="8574" r="1924" b="1"/>
          <a:stretch>
            <a:fillRect/>
          </a:stretch>
        </p:blipFill>
        <p:spPr>
          <a:xfrm>
            <a:off x="1" y="2613892"/>
            <a:ext cx="4946906" cy="3689359"/>
          </a:xfrm>
          <a:prstGeom prst="rect">
            <a:avLst/>
          </a:prstGeom>
        </p:spPr>
      </p:pic>
      <p:cxnSp>
        <p:nvCxnSpPr>
          <p:cNvPr id="14" name="Straight Connector 13">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74446"/>
            <a:ext cx="4946904"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9A927653-53AC-4CA6-696B-9F90849DEF8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014984"/>
            <a:ext cx="5889161" cy="5288267"/>
          </a:xfrm>
        </p:spPr>
        <p:txBody>
          <a:bodyPr>
            <a:normAutofit/>
          </a:bodyPr>
          <a:lstStyle/>
          <a:p>
            <a:pPr marL="0" indent="0">
              <a:spcBef>
                <a:spcPts val="2500"/>
              </a:spcBef>
              <a:buNone/>
            </a:pPr>
            <a:r>
              <a:rPr lang="en-US" sz="1400" b="1" dirty="0"/>
              <a:t>Workers’ Compensation Coverage</a:t>
            </a:r>
          </a:p>
          <a:p>
            <a:pPr marL="0" lvl="1" indent="0">
              <a:buNone/>
            </a:pPr>
            <a:r>
              <a:rPr lang="en-US" sz="1400" dirty="0"/>
              <a:t>Ensure all municipal employees and volunteers are properly covered by workers’ compensation or accident insurance.</a:t>
            </a:r>
          </a:p>
          <a:p>
            <a:pPr marL="0" indent="0">
              <a:spcBef>
                <a:spcPts val="2500"/>
              </a:spcBef>
              <a:buNone/>
            </a:pPr>
            <a:r>
              <a:rPr lang="en-US" sz="1400" b="1" dirty="0"/>
              <a:t>Volunteer Safety Guidelines</a:t>
            </a:r>
          </a:p>
          <a:p>
            <a:pPr marL="0" lvl="1" indent="0">
              <a:buNone/>
            </a:pPr>
            <a:r>
              <a:rPr lang="en-US" sz="1400" dirty="0"/>
              <a:t>Brief volunteers on safety protocols and limit their roles to non-hazardous tasks to reduce risk.</a:t>
            </a:r>
          </a:p>
          <a:p>
            <a:pPr marL="0" indent="0">
              <a:spcBef>
                <a:spcPts val="2500"/>
              </a:spcBef>
              <a:buNone/>
            </a:pPr>
            <a:r>
              <a:rPr lang="en-US" sz="1400" b="1" dirty="0"/>
              <a:t>Incident Documentation</a:t>
            </a:r>
          </a:p>
          <a:p>
            <a:pPr marL="0" lvl="1" indent="0">
              <a:buNone/>
            </a:pPr>
            <a:r>
              <a:rPr lang="en-US" sz="1400" dirty="0"/>
              <a:t>Keep detailed records of contracts, permits, and incident reports, including photos and witness accounts.</a:t>
            </a:r>
          </a:p>
          <a:p>
            <a:pPr marL="0" indent="0">
              <a:spcBef>
                <a:spcPts val="2500"/>
              </a:spcBef>
              <a:buNone/>
            </a:pPr>
            <a:r>
              <a:rPr lang="en-US" sz="1400" b="1" dirty="0"/>
              <a:t>Prompt Incident Notification</a:t>
            </a:r>
          </a:p>
          <a:p>
            <a:pPr marL="0" lvl="1" indent="0">
              <a:buNone/>
            </a:pPr>
            <a:r>
              <a:rPr lang="en-US" sz="1400" dirty="0"/>
              <a:t>Notify insurers or risk managers immediately after significant incidents to aid claims defense.</a:t>
            </a:r>
          </a:p>
        </p:txBody>
      </p:sp>
    </p:spTree>
    <p:extLst>
      <p:ext uri="{BB962C8B-B14F-4D97-AF65-F5344CB8AC3E}">
        <p14:creationId xmlns:p14="http://schemas.microsoft.com/office/powerpoint/2010/main" val="41626836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A893-4265-CA5C-6FEA-3F36AD3AFC55}"/>
              </a:ext>
            </a:extLst>
          </p:cNvPr>
          <p:cNvSpPr>
            <a:spLocks noGrp="1"/>
          </p:cNvSpPr>
          <p:nvPr>
            <p:ph type="title"/>
          </p:nvPr>
        </p:nvSpPr>
        <p:spPr/>
        <p:txBody>
          <a:bodyPr/>
          <a:lstStyle/>
          <a:p>
            <a:r>
              <a:rPr lang="en-US" dirty="0"/>
              <a:t>Contact Information</a:t>
            </a:r>
          </a:p>
        </p:txBody>
      </p:sp>
      <p:sp>
        <p:nvSpPr>
          <p:cNvPr id="6" name="Content Placeholder 5">
            <a:extLst>
              <a:ext uri="{FF2B5EF4-FFF2-40B4-BE49-F238E27FC236}">
                <a16:creationId xmlns:a16="http://schemas.microsoft.com/office/drawing/2014/main" id="{02D63DC7-D8AB-39CF-9AF5-C152F641468C}"/>
              </a:ext>
            </a:extLst>
          </p:cNvPr>
          <p:cNvSpPr>
            <a:spLocks noGrp="1"/>
          </p:cNvSpPr>
          <p:nvPr>
            <p:ph sz="half" idx="1"/>
          </p:nvPr>
        </p:nvSpPr>
        <p:spPr>
          <a:xfrm>
            <a:off x="640079" y="2633472"/>
            <a:ext cx="8078407" cy="3566160"/>
          </a:xfrm>
        </p:spPr>
        <p:txBody>
          <a:bodyPr/>
          <a:lstStyle/>
          <a:p>
            <a:pPr marL="0" indent="0">
              <a:buNone/>
            </a:pPr>
            <a:r>
              <a:rPr lang="en-US" sz="1600" b="1" dirty="0"/>
              <a:t>Susan O’Rorke</a:t>
            </a:r>
          </a:p>
          <a:p>
            <a:pPr marL="0" indent="0">
              <a:buNone/>
            </a:pPr>
            <a:r>
              <a:rPr lang="en-US" sz="1600" b="1" dirty="0"/>
              <a:t>President, NYMIR Division Wright Public Entity </a:t>
            </a:r>
          </a:p>
          <a:p>
            <a:pPr marL="0" indent="0">
              <a:buNone/>
            </a:pPr>
            <a:r>
              <a:rPr lang="en-US" sz="1600" b="1" dirty="0"/>
              <a:t>12 Metro Park Road, Colonie, NY  12204</a:t>
            </a:r>
          </a:p>
          <a:p>
            <a:pPr marL="0" indent="0">
              <a:buNone/>
            </a:pPr>
            <a:r>
              <a:rPr lang="en-US" sz="1600" b="1" dirty="0"/>
              <a:t>sororke@wrightinsurance.com</a:t>
            </a:r>
          </a:p>
          <a:p>
            <a:pPr marL="0" indent="0">
              <a:buNone/>
            </a:pPr>
            <a:r>
              <a:rPr lang="en-US" sz="1600" b="1" dirty="0"/>
              <a:t>Tel:  518-421-9939</a:t>
            </a:r>
          </a:p>
          <a:p>
            <a:pPr marL="0" indent="0">
              <a:buNone/>
            </a:pPr>
            <a:endParaRPr lang="en-US" dirty="0"/>
          </a:p>
        </p:txBody>
      </p:sp>
    </p:spTree>
    <p:extLst>
      <p:ext uri="{BB962C8B-B14F-4D97-AF65-F5344CB8AC3E}">
        <p14:creationId xmlns:p14="http://schemas.microsoft.com/office/powerpoint/2010/main" val="978799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86FD54-9785-9E51-B6DA-77D762FEF6DD}"/>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dirty="0"/>
              <a:t>Insurance Liability Differences</a:t>
            </a:r>
          </a:p>
        </p:txBody>
      </p:sp>
      <p:sp>
        <p:nvSpPr>
          <p:cNvPr id="4" name="Content Placeholder 3">
            <a:extLst>
              <a:ext uri="{FF2B5EF4-FFF2-40B4-BE49-F238E27FC236}">
                <a16:creationId xmlns:a16="http://schemas.microsoft.com/office/drawing/2014/main" id="{0247615C-E44A-7032-538F-E037A522811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lnSpcReduction="10000"/>
          </a:bodyPr>
          <a:lstStyle/>
          <a:p>
            <a:pPr marL="0" indent="0" algn="l" rtl="0" eaLnBrk="1" latinLnBrk="0" hangingPunct="1">
              <a:lnSpc>
                <a:spcPct val="120000"/>
              </a:lnSpc>
              <a:spcBef>
                <a:spcPts val="500"/>
              </a:spcBef>
              <a:buNone/>
            </a:pPr>
            <a:r>
              <a:rPr lang="en-US" sz="1400" b="1">
                <a:solidFill>
                  <a:srgbClr val="000000"/>
                </a:solidFill>
                <a:effectLst/>
                <a:latin typeface="Grandview Display" panose="020B0502040204020203" pitchFamily="34" charset="0"/>
              </a:rPr>
              <a:t>Municipal-Sponsored Events</a:t>
            </a:r>
            <a:endParaRPr lang="en-US" sz="1400">
              <a:solidFill>
                <a:srgbClr val="000000"/>
              </a:solidFill>
              <a:effectLst/>
              <a:latin typeface="Grandview Display" panose="020B0502040204020203" pitchFamily="34" charset="0"/>
            </a:endParaRPr>
          </a:p>
          <a:p>
            <a:pPr marL="0" indent="0" algn="l" rtl="0" eaLnBrk="1" latinLnBrk="0" hangingPunct="1">
              <a:lnSpc>
                <a:spcPct val="120000"/>
              </a:lnSpc>
              <a:spcBef>
                <a:spcPts val="500"/>
              </a:spcBef>
              <a:buNone/>
            </a:pPr>
            <a:r>
              <a:rPr lang="en-US" sz="1400">
                <a:solidFill>
                  <a:srgbClr val="000000"/>
                </a:solidFill>
                <a:effectLst/>
                <a:latin typeface="Grandview Display" panose="020B0502040204020203" pitchFamily="34" charset="0"/>
              </a:rPr>
              <a:t>When an event is sponsored by the municipality, the liability usually rests with the municipality, necessitating municipal insurance to cover any potential claims.</a:t>
            </a:r>
          </a:p>
          <a:p>
            <a:pPr marL="0" indent="0" algn="l" rtl="0" eaLnBrk="1" latinLnBrk="0" hangingPunct="1">
              <a:lnSpc>
                <a:spcPct val="120000"/>
              </a:lnSpc>
              <a:spcBef>
                <a:spcPts val="500"/>
              </a:spcBef>
              <a:buNone/>
            </a:pPr>
            <a:r>
              <a:rPr lang="en-US" sz="1400" b="1">
                <a:solidFill>
                  <a:srgbClr val="000000"/>
                </a:solidFill>
                <a:effectLst/>
                <a:latin typeface="Grandview Display" panose="020B0502040204020203" pitchFamily="34" charset="0"/>
              </a:rPr>
              <a:t>Third-Party Events</a:t>
            </a:r>
            <a:endParaRPr lang="en-US" sz="1400">
              <a:solidFill>
                <a:srgbClr val="000000"/>
              </a:solidFill>
              <a:effectLst/>
              <a:latin typeface="Grandview Display" panose="020B0502040204020203" pitchFamily="34" charset="0"/>
            </a:endParaRPr>
          </a:p>
          <a:p>
            <a:pPr marL="0" indent="0" algn="l" rtl="0" eaLnBrk="1" latinLnBrk="0" hangingPunct="1">
              <a:lnSpc>
                <a:spcPct val="120000"/>
              </a:lnSpc>
              <a:spcBef>
                <a:spcPts val="500"/>
              </a:spcBef>
              <a:buNone/>
            </a:pPr>
            <a:r>
              <a:rPr lang="en-US" sz="1400">
                <a:solidFill>
                  <a:srgbClr val="000000"/>
                </a:solidFill>
                <a:effectLst/>
                <a:latin typeface="Grandview Display" panose="020B0502040204020203" pitchFamily="34" charset="0"/>
              </a:rPr>
              <a:t>For events hosted by third parties on municipal property, the responsibility for liability lies with the event organizers, who must demonstrate adequate insurance coverage.</a:t>
            </a:r>
          </a:p>
          <a:p>
            <a:pPr marL="0" indent="0" algn="l" rtl="0" eaLnBrk="1" latinLnBrk="0" hangingPunct="1">
              <a:lnSpc>
                <a:spcPct val="120000"/>
              </a:lnSpc>
              <a:spcBef>
                <a:spcPts val="500"/>
              </a:spcBef>
              <a:buNone/>
            </a:pPr>
            <a:r>
              <a:rPr lang="en-US" sz="1400" b="1">
                <a:solidFill>
                  <a:srgbClr val="000000"/>
                </a:solidFill>
                <a:effectLst/>
                <a:latin typeface="Grandview Display" panose="020B0502040204020203" pitchFamily="34" charset="0"/>
              </a:rPr>
              <a:t>Jointly Sponsored Events</a:t>
            </a:r>
            <a:endParaRPr lang="en-US" sz="1400">
              <a:solidFill>
                <a:srgbClr val="000000"/>
              </a:solidFill>
              <a:effectLst/>
              <a:latin typeface="Grandview Display" panose="020B0502040204020203" pitchFamily="34" charset="0"/>
            </a:endParaRPr>
          </a:p>
          <a:p>
            <a:pPr marL="0" indent="0" algn="l" rtl="0" eaLnBrk="1" latinLnBrk="0" hangingPunct="1">
              <a:lnSpc>
                <a:spcPct val="120000"/>
              </a:lnSpc>
              <a:spcBef>
                <a:spcPts val="500"/>
              </a:spcBef>
              <a:buNone/>
            </a:pPr>
            <a:r>
              <a:rPr lang="en-US" sz="1400">
                <a:solidFill>
                  <a:srgbClr val="000000"/>
                </a:solidFill>
                <a:effectLst/>
                <a:latin typeface="Grandview Display" panose="020B0502040204020203" pitchFamily="34" charset="0"/>
              </a:rPr>
              <a:t>In cases of joint sponsorship, liability is shared, requiring coordinated insurance arrangements and clearly assigned responsibilities between the involved parties.</a:t>
            </a:r>
          </a:p>
          <a:p>
            <a:pPr marL="0" indent="0" algn="l" rtl="0" eaLnBrk="1" latinLnBrk="0" hangingPunct="1">
              <a:lnSpc>
                <a:spcPct val="120000"/>
              </a:lnSpc>
              <a:spcBef>
                <a:spcPts val="500"/>
              </a:spcBef>
              <a:buNone/>
            </a:pPr>
            <a:r>
              <a:rPr lang="en-US" sz="1400" b="1">
                <a:solidFill>
                  <a:srgbClr val="000000"/>
                </a:solidFill>
                <a:effectLst/>
                <a:latin typeface="Grandview Display" panose="020B0502040204020203" pitchFamily="34" charset="0"/>
              </a:rPr>
              <a:t>Permitted Events</a:t>
            </a:r>
            <a:endParaRPr lang="en-US" sz="1400">
              <a:solidFill>
                <a:srgbClr val="000000"/>
              </a:solidFill>
              <a:effectLst/>
              <a:latin typeface="Grandview Display" panose="020B0502040204020203" pitchFamily="34" charset="0"/>
            </a:endParaRPr>
          </a:p>
          <a:p>
            <a:pPr marL="0" indent="0" algn="l" rtl="0" eaLnBrk="1" latinLnBrk="0" hangingPunct="1">
              <a:lnSpc>
                <a:spcPct val="120000"/>
              </a:lnSpc>
              <a:spcBef>
                <a:spcPts val="500"/>
              </a:spcBef>
              <a:buNone/>
            </a:pPr>
            <a:r>
              <a:rPr lang="en-US" sz="1400">
                <a:solidFill>
                  <a:srgbClr val="000000"/>
                </a:solidFill>
                <a:effectLst/>
                <a:latin typeface="Grandview Display" panose="020B0502040204020203" pitchFamily="34" charset="0"/>
              </a:rPr>
              <a:t>Typically, the event organizer holds liability; however, there are instances where the municipality issuing the permit may also bear some liability.</a:t>
            </a:r>
            <a:endParaRPr lang="en-US" sz="1400" dirty="0"/>
          </a:p>
        </p:txBody>
      </p:sp>
      <p:pic>
        <p:nvPicPr>
          <p:cNvPr id="5" name="Content Placeholder 4" descr="Auction and Failure concepts. Isolated on 255/255/255 white.">
            <a:extLst>
              <a:ext uri="{FF2B5EF4-FFF2-40B4-BE49-F238E27FC236}">
                <a16:creationId xmlns:a16="http://schemas.microsoft.com/office/drawing/2014/main" id="{19B6F661-AFBB-4A1A-957A-8BFA44911CD0}"/>
              </a:ext>
            </a:extLst>
          </p:cNvPr>
          <p:cNvPicPr>
            <a:picLocks noGrp="1" noChangeAspect="1"/>
          </p:cNvPicPr>
          <p:nvPr>
            <p:ph sz="half" idx="1"/>
          </p:nvPr>
        </p:nvPicPr>
        <p:blipFill>
          <a:blip r:embed="rId3"/>
          <a:srcRect l="14605" r="2" b="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25193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C486-E0B7-6DA6-32A8-2819A41DA35E}"/>
              </a:ext>
            </a:extLst>
          </p:cNvPr>
          <p:cNvSpPr>
            <a:spLocks noGrp="1"/>
          </p:cNvSpPr>
          <p:nvPr>
            <p:ph type="title"/>
          </p:nvPr>
        </p:nvSpPr>
        <p:spPr>
          <a:xfrm>
            <a:off x="640079" y="1371601"/>
            <a:ext cx="6027849" cy="1097280"/>
          </a:xfrm>
        </p:spPr>
        <p:txBody>
          <a:bodyPr/>
          <a:lstStyle/>
          <a:p>
            <a:r>
              <a:rPr lang="en-US" dirty="0"/>
              <a:t>Third Party Events</a:t>
            </a:r>
          </a:p>
        </p:txBody>
      </p:sp>
      <p:sp>
        <p:nvSpPr>
          <p:cNvPr id="3" name="Content Placeholder 2">
            <a:extLst>
              <a:ext uri="{FF2B5EF4-FFF2-40B4-BE49-F238E27FC236}">
                <a16:creationId xmlns:a16="http://schemas.microsoft.com/office/drawing/2014/main" id="{4E0FF7DD-B1BE-787D-D5BA-E3529AB780C7}"/>
              </a:ext>
            </a:extLst>
          </p:cNvPr>
          <p:cNvSpPr>
            <a:spLocks noGrp="1"/>
          </p:cNvSpPr>
          <p:nvPr>
            <p:ph sz="half" idx="1"/>
          </p:nvPr>
        </p:nvSpPr>
        <p:spPr>
          <a:xfrm>
            <a:off x="640079" y="2633472"/>
            <a:ext cx="10758233" cy="3566160"/>
          </a:xfrm>
        </p:spPr>
        <p:txBody>
          <a:bodyPr>
            <a:normAutofit lnSpcReduction="10000"/>
          </a:bodyPr>
          <a:lstStyle/>
          <a:p>
            <a:r>
              <a:rPr lang="en-US" b="1" dirty="0"/>
              <a:t>Just the Venue Provider:</a:t>
            </a:r>
            <a:r>
              <a:rPr lang="en-US" dirty="0"/>
              <a:t> Make sure any advertising or signage doesn’t present the event as municipal sponsored. The organizer should be clearly identified as the event host, so liability stays with them</a:t>
            </a:r>
            <a:r>
              <a:rPr lang="en-US" b="1" dirty="0"/>
              <a:t>.</a:t>
            </a:r>
            <a:endParaRPr lang="en-US" dirty="0"/>
          </a:p>
          <a:p>
            <a:r>
              <a:rPr lang="en-US" b="1" dirty="0"/>
              <a:t>Cost Recovery:</a:t>
            </a:r>
            <a:r>
              <a:rPr lang="en-US" dirty="0"/>
              <a:t> If municipal services are needed (e.g. police for traffic control), use an off-duty detail or charge the organizer for those services per the agreement. The organizer’s insurance should cover those personnel as well.</a:t>
            </a:r>
          </a:p>
          <a:p>
            <a:r>
              <a:rPr lang="en-US" b="1" dirty="0"/>
              <a:t>Maintain Regulatory Authority:</a:t>
            </a:r>
            <a:r>
              <a:rPr lang="en-US" dirty="0"/>
              <a:t> The municipality can stop the event or parts of it if there are serious public safety violations (overcrowding, illegal activity, etc.), but this is done in its capacity as a regulator, not as the event manager. Document any interventions.</a:t>
            </a:r>
          </a:p>
          <a:p>
            <a:endParaRPr lang="en-US" dirty="0"/>
          </a:p>
        </p:txBody>
      </p:sp>
      <p:pic>
        <p:nvPicPr>
          <p:cNvPr id="4" name="Picture 3" descr="Row of hand coloured paper chain office and factory buildings. Isolated on a pure white background, no dot in the white area so no need to cut-out e.g. can be dropped directly on to a white web page seemlessly.">
            <a:extLst>
              <a:ext uri="{FF2B5EF4-FFF2-40B4-BE49-F238E27FC236}">
                <a16:creationId xmlns:a16="http://schemas.microsoft.com/office/drawing/2014/main" id="{2E539846-4C6C-7B75-F121-A73B507389BF}"/>
              </a:ext>
            </a:extLst>
          </p:cNvPr>
          <p:cNvPicPr>
            <a:picLocks noChangeAspect="1"/>
          </p:cNvPicPr>
          <p:nvPr/>
        </p:nvPicPr>
        <p:blipFill>
          <a:blip r:embed="rId2"/>
          <a:stretch>
            <a:fillRect/>
          </a:stretch>
        </p:blipFill>
        <p:spPr>
          <a:xfrm>
            <a:off x="7304926" y="717351"/>
            <a:ext cx="4887073" cy="1916121"/>
          </a:xfrm>
          <a:prstGeom prst="rect">
            <a:avLst/>
          </a:prstGeom>
        </p:spPr>
      </p:pic>
    </p:spTree>
    <p:extLst>
      <p:ext uri="{BB962C8B-B14F-4D97-AF65-F5344CB8AC3E}">
        <p14:creationId xmlns:p14="http://schemas.microsoft.com/office/powerpoint/2010/main" val="212477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19A4771-2623-F9F8-7A8E-2D67D372FD99}"/>
              </a:ext>
            </a:extLst>
          </p:cNvPr>
          <p:cNvSpPr>
            <a:spLocks noGrp="1"/>
          </p:cNvSpPr>
          <p:nvPr>
            <p:ph type="title"/>
          </p:nvPr>
        </p:nvSpPr>
        <p:spPr>
          <a:xfrm>
            <a:off x="640080" y="914399"/>
            <a:ext cx="10847494" cy="1171069"/>
          </a:xfrm>
        </p:spPr>
        <p:txBody>
          <a:bodyPr vert="horz" lIns="91440" tIns="45720" rIns="91440" bIns="45720" rtlCol="0" anchor="t">
            <a:normAutofit/>
          </a:bodyPr>
          <a:lstStyle/>
          <a:p>
            <a:r>
              <a:rPr lang="en-US" sz="3700"/>
              <a:t>Key Insurance Requirements for Event Organizers</a:t>
            </a:r>
          </a:p>
        </p:txBody>
      </p:sp>
      <p:pic>
        <p:nvPicPr>
          <p:cNvPr id="5" name="Content Placeholder 4" descr="Pen placed on top of a signature line">
            <a:extLst>
              <a:ext uri="{FF2B5EF4-FFF2-40B4-BE49-F238E27FC236}">
                <a16:creationId xmlns:a16="http://schemas.microsoft.com/office/drawing/2014/main" id="{1AC7601E-E1B2-47F3-9739-D462C59F0565}"/>
              </a:ext>
            </a:extLst>
          </p:cNvPr>
          <p:cNvPicPr>
            <a:picLocks noGrp="1" noChangeAspect="1"/>
          </p:cNvPicPr>
          <p:nvPr>
            <p:ph sz="half" idx="1"/>
          </p:nvPr>
        </p:nvPicPr>
        <p:blipFill>
          <a:blip r:embed="rId3"/>
          <a:stretch>
            <a:fillRect/>
          </a:stretch>
        </p:blipFill>
        <p:spPr>
          <a:xfrm>
            <a:off x="713232" y="2256287"/>
            <a:ext cx="5633644" cy="3760459"/>
          </a:xfrm>
          <a:prstGeom prst="rect">
            <a:avLst/>
          </a:prstGeom>
        </p:spPr>
      </p:pic>
      <p:sp>
        <p:nvSpPr>
          <p:cNvPr id="4" name="Content Placeholder 3">
            <a:extLst>
              <a:ext uri="{FF2B5EF4-FFF2-40B4-BE49-F238E27FC236}">
                <a16:creationId xmlns:a16="http://schemas.microsoft.com/office/drawing/2014/main" id="{988A4A53-EA95-0ABE-EB4A-8F24BFC9EDA7}"/>
              </a:ext>
            </a:extLst>
          </p:cNvPr>
          <p:cNvSpPr>
            <a:spLocks noGrp="1"/>
          </p:cNvSpPr>
          <p:nvPr>
            <p:ph sz="half" idx="2"/>
          </p:nvPr>
        </p:nvSpPr>
        <p:spPr>
          <a:xfrm>
            <a:off x="6915150" y="2256287"/>
            <a:ext cx="4563618" cy="3760459"/>
          </a:xfrm>
        </p:spPr>
        <p:txBody>
          <a:bodyPr vert="horz" lIns="91440" tIns="45720" rIns="91440" bIns="45720" rtlCol="0" anchor="t">
            <a:normAutofit/>
          </a:bodyPr>
          <a:lstStyle/>
          <a:p>
            <a:pPr>
              <a:lnSpc>
                <a:spcPct val="110000"/>
              </a:lnSpc>
            </a:pPr>
            <a:r>
              <a:rPr lang="en-US" sz="1700" dirty="0"/>
              <a:t>Event organizers must name the municipality as an additional insured on their liability policy per a written agreement, contract </a:t>
            </a:r>
            <a:r>
              <a:rPr lang="en-US" sz="1700"/>
              <a:t>or permit.</a:t>
            </a:r>
            <a:endParaRPr lang="en-US" sz="1700" dirty="0"/>
          </a:p>
          <a:p>
            <a:pPr>
              <a:lnSpc>
                <a:spcPct val="110000"/>
              </a:lnSpc>
            </a:pPr>
            <a:r>
              <a:rPr lang="en-US" sz="1700" dirty="0"/>
              <a:t>No event should be allowed without proof of required insurance coverage.</a:t>
            </a:r>
          </a:p>
          <a:p>
            <a:pPr>
              <a:lnSpc>
                <a:spcPct val="110000"/>
              </a:lnSpc>
            </a:pPr>
            <a:r>
              <a:rPr lang="en-US" sz="1700" dirty="0"/>
              <a:t>Special coverages like liquor or fireworks liability are required when applicable.</a:t>
            </a:r>
          </a:p>
          <a:p>
            <a:pPr>
              <a:lnSpc>
                <a:spcPct val="110000"/>
              </a:lnSpc>
            </a:pPr>
            <a:r>
              <a:rPr lang="en-US" sz="1700" dirty="0"/>
              <a:t>Vendors should also have insurance policies naming the municipality as additional insured.</a:t>
            </a:r>
          </a:p>
        </p:txBody>
      </p:sp>
      <p:cxnSp>
        <p:nvCxnSpPr>
          <p:cNvPr id="14" name="Straight Connector 13">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05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0DE44BFD-C139-71E0-740D-C10D0DEA7926}"/>
              </a:ext>
            </a:extLst>
          </p:cNvPr>
          <p:cNvSpPr>
            <a:spLocks noGrp="1"/>
          </p:cNvSpPr>
          <p:nvPr>
            <p:ph type="title"/>
          </p:nvPr>
        </p:nvSpPr>
        <p:spPr>
          <a:xfrm>
            <a:off x="640080" y="914400"/>
            <a:ext cx="3412998" cy="1839433"/>
          </a:xfrm>
        </p:spPr>
        <p:txBody>
          <a:bodyPr>
            <a:normAutofit/>
          </a:bodyPr>
          <a:lstStyle/>
          <a:p>
            <a:r>
              <a:rPr lang="en-US" sz="3600"/>
              <a:t>Essential Event Insurance</a:t>
            </a:r>
          </a:p>
        </p:txBody>
      </p:sp>
      <p:graphicFrame>
        <p:nvGraphicFramePr>
          <p:cNvPr id="4" name="Content Placeholder 4">
            <a:extLst>
              <a:ext uri="{FF2B5EF4-FFF2-40B4-BE49-F238E27FC236}">
                <a16:creationId xmlns:a16="http://schemas.microsoft.com/office/drawing/2014/main" id="{03A5A806-803C-4F72-BC21-BC1124561C78}"/>
              </a:ext>
            </a:extLst>
          </p:cNvPr>
          <p:cNvGraphicFramePr>
            <a:graphicFrameLocks noGrp="1"/>
          </p:cNvGraphicFramePr>
          <p:nvPr>
            <p:ph idx="1"/>
            <p:extLst>
              <p:ext uri="{D42A27DB-BD31-4B8C-83A1-F6EECF244321}">
                <p14:modId xmlns:p14="http://schemas.microsoft.com/office/powerpoint/2010/main" val="1853953167"/>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632670" y="1014984"/>
          <a:ext cx="7029274" cy="5314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92254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04A403-AA72-31B7-FBC6-8F369C41553B}"/>
              </a:ext>
            </a:extLst>
          </p:cNvPr>
          <p:cNvSpPr>
            <a:spLocks noGrp="1"/>
          </p:cNvSpPr>
          <p:nvPr>
            <p:ph type="title"/>
          </p:nvPr>
        </p:nvSpPr>
        <p:spPr>
          <a:xfrm>
            <a:off x="640080" y="1371601"/>
            <a:ext cx="4297680" cy="1789608"/>
          </a:xfrm>
        </p:spPr>
        <p:txBody>
          <a:bodyPr vert="horz" lIns="91440" tIns="45720" rIns="91440" bIns="45720" rtlCol="0" anchor="t">
            <a:normAutofit/>
          </a:bodyPr>
          <a:lstStyle/>
          <a:p>
            <a:pPr>
              <a:lnSpc>
                <a:spcPct val="90000"/>
              </a:lnSpc>
            </a:pPr>
            <a:r>
              <a:rPr lang="en-US" dirty="0"/>
              <a:t>Securing Sponsored Event Insurance</a:t>
            </a:r>
          </a:p>
        </p:txBody>
      </p:sp>
      <p:cxnSp>
        <p:nvCxnSpPr>
          <p:cNvPr id="14" name="Straight Connector 13">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Content Placeholder 4" descr="A very positive feedback.">
            <a:extLst>
              <a:ext uri="{FF2B5EF4-FFF2-40B4-BE49-F238E27FC236}">
                <a16:creationId xmlns:a16="http://schemas.microsoft.com/office/drawing/2014/main" id="{34B8EBB9-1915-45F7-B5A5-7F07DB4DB472}"/>
              </a:ext>
            </a:extLst>
          </p:cNvPr>
          <p:cNvPicPr>
            <a:picLocks noGrp="1" noChangeAspect="1"/>
          </p:cNvPicPr>
          <p:nvPr>
            <p:ph sz="half" idx="1"/>
          </p:nvPr>
        </p:nvPicPr>
        <p:blipFill>
          <a:blip r:embed="rId3"/>
          <a:stretch>
            <a:fillRect/>
          </a:stretch>
        </p:blipFill>
        <p:spPr>
          <a:xfrm>
            <a:off x="716280" y="3552264"/>
            <a:ext cx="4113348" cy="2745660"/>
          </a:xfrm>
          <a:prstGeom prst="rect">
            <a:avLst/>
          </a:prstGeom>
        </p:spPr>
      </p:pic>
      <p:sp>
        <p:nvSpPr>
          <p:cNvPr id="4" name="Content Placeholder 3">
            <a:extLst>
              <a:ext uri="{FF2B5EF4-FFF2-40B4-BE49-F238E27FC236}">
                <a16:creationId xmlns:a16="http://schemas.microsoft.com/office/drawing/2014/main" id="{A9E9BF73-588E-33AF-DA11-B0EBCB619EA4}"/>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641848" y="1371601"/>
            <a:ext cx="5888736" cy="4926323"/>
          </a:xfrm>
        </p:spPr>
        <p:txBody>
          <a:bodyPr>
            <a:normAutofit/>
          </a:bodyPr>
          <a:lstStyle/>
          <a:p>
            <a:pPr marL="0" indent="0">
              <a:spcBef>
                <a:spcPts val="2500"/>
              </a:spcBef>
              <a:buNone/>
            </a:pPr>
            <a:r>
              <a:rPr lang="en-US" sz="1400" b="1" dirty="0"/>
              <a:t>Review Insurance Policy</a:t>
            </a:r>
          </a:p>
          <a:p>
            <a:pPr marL="0" lvl="1" indent="0">
              <a:buNone/>
            </a:pPr>
            <a:r>
              <a:rPr lang="en-US" sz="1400" dirty="0"/>
              <a:t>Check the policy for eligible events and coverage limits to ensure your event qualifies for protection.</a:t>
            </a:r>
          </a:p>
          <a:p>
            <a:pPr marL="0" indent="0">
              <a:spcBef>
                <a:spcPts val="2500"/>
              </a:spcBef>
              <a:buNone/>
            </a:pPr>
            <a:r>
              <a:rPr lang="en-US" sz="1400" b="1" dirty="0"/>
              <a:t>Notify Provider and Submit Details</a:t>
            </a:r>
          </a:p>
          <a:p>
            <a:pPr marL="0" lvl="1" indent="0">
              <a:buNone/>
            </a:pPr>
            <a:r>
              <a:rPr lang="en-US" sz="1400" dirty="0"/>
              <a:t>Contact the insurance provider or broker and provide a detailed description including the event’s date, location, and activities.</a:t>
            </a:r>
          </a:p>
          <a:p>
            <a:pPr marL="0" indent="0">
              <a:spcBef>
                <a:spcPts val="2500"/>
              </a:spcBef>
              <a:buNone/>
            </a:pPr>
            <a:r>
              <a:rPr lang="en-US" sz="1400" b="1" dirty="0"/>
              <a:t>Obtain Written Confirmation</a:t>
            </a:r>
          </a:p>
          <a:p>
            <a:pPr marL="0" lvl="1" indent="0">
              <a:buNone/>
            </a:pPr>
            <a:r>
              <a:rPr lang="en-US" sz="1400" dirty="0"/>
              <a:t>Fulfill requirements, address recommendations, and get written proof of coverage for your records.</a:t>
            </a:r>
          </a:p>
          <a:p>
            <a:pPr marL="0" indent="0">
              <a:spcBef>
                <a:spcPts val="2500"/>
              </a:spcBef>
              <a:buNone/>
            </a:pPr>
            <a:r>
              <a:rPr lang="en-US" sz="1400" b="1" dirty="0"/>
              <a:t>Document Communication and Records</a:t>
            </a:r>
          </a:p>
          <a:p>
            <a:pPr marL="0" lvl="1" indent="0">
              <a:buNone/>
            </a:pPr>
            <a:r>
              <a:rPr lang="en-US" sz="1400" dirty="0"/>
              <a:t>Keep copies of all communications and documents to ensure future reference and compliance.</a:t>
            </a:r>
          </a:p>
        </p:txBody>
      </p:sp>
    </p:spTree>
    <p:extLst>
      <p:ext uri="{BB962C8B-B14F-4D97-AF65-F5344CB8AC3E}">
        <p14:creationId xmlns:p14="http://schemas.microsoft.com/office/powerpoint/2010/main" val="18812745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A52E9C-4193-9CC4-C040-AA4EBA1CDFE4}"/>
              </a:ext>
            </a:extLst>
          </p:cNvPr>
          <p:cNvSpPr>
            <a:spLocks noGrp="1"/>
          </p:cNvSpPr>
          <p:nvPr>
            <p:ph type="title"/>
          </p:nvPr>
        </p:nvSpPr>
        <p:spPr>
          <a:xfrm>
            <a:off x="5029200" y="914400"/>
            <a:ext cx="6501810" cy="1097280"/>
          </a:xfrm>
        </p:spPr>
        <p:txBody>
          <a:bodyPr vert="horz" lIns="91440" tIns="45720" rIns="91440" bIns="45720" rtlCol="0" anchor="t">
            <a:normAutofit/>
          </a:bodyPr>
          <a:lstStyle/>
          <a:p>
            <a:pPr>
              <a:lnSpc>
                <a:spcPct val="90000"/>
              </a:lnSpc>
            </a:pPr>
            <a:r>
              <a:rPr lang="en-US" sz="3400" dirty="0"/>
              <a:t>Vendor Agreements, Food Safety, and Amusement Rides</a:t>
            </a:r>
          </a:p>
        </p:txBody>
      </p:sp>
      <p:pic>
        <p:nvPicPr>
          <p:cNvPr id="5" name="Content Placeholder 4" descr="An old Merry-Go-Round or Carousel shot with a 15mm fisheye lens for a distorted prespective.">
            <a:extLst>
              <a:ext uri="{FF2B5EF4-FFF2-40B4-BE49-F238E27FC236}">
                <a16:creationId xmlns:a16="http://schemas.microsoft.com/office/drawing/2014/main" id="{BC44A78E-0C17-45B6-9232-B26796492ACC}"/>
              </a:ext>
            </a:extLst>
          </p:cNvPr>
          <p:cNvPicPr>
            <a:picLocks noGrp="1" noChangeAspect="1"/>
          </p:cNvPicPr>
          <p:nvPr>
            <p:ph sz="half" idx="1"/>
          </p:nvPr>
        </p:nvPicPr>
        <p:blipFill>
          <a:blip r:embed="rId3"/>
          <a:srcRect l="23608" r="21531"/>
          <a:stretch>
            <a:fillRect/>
          </a:stretch>
        </p:blipFill>
        <p:spPr>
          <a:xfrm>
            <a:off x="20" y="914399"/>
            <a:ext cx="4416532" cy="5353523"/>
          </a:xfrm>
          <a:prstGeom prst="rect">
            <a:avLst/>
          </a:prstGeom>
        </p:spPr>
      </p:pic>
      <p:cxnSp>
        <p:nvCxnSpPr>
          <p:cNvPr id="14" name="Straight Connector 13">
            <a:extLst>
              <a:ext uri="{FF2B5EF4-FFF2-40B4-BE49-F238E27FC236}">
                <a16:creationId xmlns:a16="http://schemas.microsoft.com/office/drawing/2014/main" id="{08052531-D50B-3899-B150-D05525F4F2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6267922"/>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B2F7E1EA-F255-18F9-907E-5257D609646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029200" y="2176036"/>
            <a:ext cx="6501810" cy="4121885"/>
          </a:xfrm>
        </p:spPr>
        <p:txBody>
          <a:bodyPr>
            <a:normAutofit/>
          </a:bodyPr>
          <a:lstStyle/>
          <a:p>
            <a:pPr marL="0" indent="0">
              <a:spcBef>
                <a:spcPts val="2500"/>
              </a:spcBef>
              <a:buNone/>
            </a:pPr>
            <a:r>
              <a:rPr lang="en-US" sz="1400" b="1"/>
              <a:t>Vendor Agreements and Insurance</a:t>
            </a:r>
          </a:p>
          <a:p>
            <a:pPr marL="0" lvl="1" indent="0">
              <a:buNone/>
            </a:pPr>
            <a:r>
              <a:rPr lang="en-US" sz="1400"/>
              <a:t>Require vendors to sign agreements with indemnification and provide proof of liability insurance before event day.</a:t>
            </a:r>
          </a:p>
          <a:p>
            <a:pPr marL="0" indent="0">
              <a:spcBef>
                <a:spcPts val="2500"/>
              </a:spcBef>
              <a:buNone/>
            </a:pPr>
            <a:r>
              <a:rPr lang="en-US" sz="1400" b="1"/>
              <a:t>Food Safety Compliance</a:t>
            </a:r>
          </a:p>
          <a:p>
            <a:pPr marL="0" lvl="1" indent="0">
              <a:buNone/>
            </a:pPr>
            <a:r>
              <a:rPr lang="en-US" sz="1400"/>
              <a:t>Ensure food vendors have health permits, proper refrigeration, and fire safety measures to maintain food safety standards.</a:t>
            </a:r>
          </a:p>
          <a:p>
            <a:pPr marL="0" indent="0">
              <a:spcBef>
                <a:spcPts val="2500"/>
              </a:spcBef>
              <a:buNone/>
            </a:pPr>
            <a:r>
              <a:rPr lang="en-US" sz="1400" b="1"/>
              <a:t>Inflatables and Amusement Ride Safety</a:t>
            </a:r>
          </a:p>
          <a:p>
            <a:pPr marL="0" lvl="1" indent="0">
              <a:buNone/>
            </a:pPr>
            <a:r>
              <a:rPr lang="en-US" sz="1400"/>
              <a:t>Hire professional operators for inflatables and rides, inspect equipment, and implement safety plans for weather and crowd control.</a:t>
            </a:r>
          </a:p>
        </p:txBody>
      </p:sp>
    </p:spTree>
    <p:extLst>
      <p:ext uri="{BB962C8B-B14F-4D97-AF65-F5344CB8AC3E}">
        <p14:creationId xmlns:p14="http://schemas.microsoft.com/office/powerpoint/2010/main" val="2117421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F8038-1216-606E-C6B3-795C44C98ADD}"/>
              </a:ext>
            </a:extLst>
          </p:cNvPr>
          <p:cNvSpPr>
            <a:spLocks noGrp="1"/>
          </p:cNvSpPr>
          <p:nvPr>
            <p:ph type="title"/>
          </p:nvPr>
        </p:nvSpPr>
        <p:spPr>
          <a:xfrm>
            <a:off x="640080" y="914400"/>
            <a:ext cx="6291472" cy="1097280"/>
          </a:xfrm>
        </p:spPr>
        <p:txBody>
          <a:bodyPr vert="horz" lIns="91440" tIns="45720" rIns="91440" bIns="45720" rtlCol="0" anchor="t">
            <a:normAutofit/>
          </a:bodyPr>
          <a:lstStyle/>
          <a:p>
            <a:pPr>
              <a:lnSpc>
                <a:spcPct val="90000"/>
              </a:lnSpc>
            </a:pPr>
            <a:r>
              <a:rPr lang="en-US" sz="3400"/>
              <a:t>Venue Inspection, Utilities, and Sanitation</a:t>
            </a:r>
          </a:p>
        </p:txBody>
      </p:sp>
      <p:sp>
        <p:nvSpPr>
          <p:cNvPr id="4" name="Content Placeholder 3">
            <a:extLst>
              <a:ext uri="{FF2B5EF4-FFF2-40B4-BE49-F238E27FC236}">
                <a16:creationId xmlns:a16="http://schemas.microsoft.com/office/drawing/2014/main" id="{D419AAAE-001D-035D-6E21-89A101C9452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080" y="2176036"/>
            <a:ext cx="6291472" cy="4123944"/>
          </a:xfrm>
        </p:spPr>
        <p:txBody>
          <a:bodyPr>
            <a:normAutofit/>
          </a:bodyPr>
          <a:lstStyle/>
          <a:p>
            <a:pPr marL="0" indent="0">
              <a:spcBef>
                <a:spcPts val="2500"/>
              </a:spcBef>
              <a:buNone/>
            </a:pPr>
            <a:r>
              <a:rPr lang="en-US" sz="1400" b="1" dirty="0"/>
              <a:t>Venue Safety Inspection</a:t>
            </a:r>
          </a:p>
          <a:p>
            <a:pPr marL="0" lvl="1" indent="0">
              <a:buNone/>
            </a:pPr>
            <a:r>
              <a:rPr lang="en-US" sz="1400" dirty="0"/>
              <a:t>Inspect all structures for stability and compliance. Ensure walking surfaces are safe.</a:t>
            </a:r>
          </a:p>
          <a:p>
            <a:pPr marL="0" indent="0">
              <a:spcBef>
                <a:spcPts val="2500"/>
              </a:spcBef>
              <a:buNone/>
            </a:pPr>
            <a:r>
              <a:rPr lang="en-US" sz="1400" b="1" dirty="0"/>
              <a:t>Utilities Setup and Compliance</a:t>
            </a:r>
          </a:p>
          <a:p>
            <a:pPr marL="0" lvl="1" indent="0">
              <a:buNone/>
            </a:pPr>
            <a:r>
              <a:rPr lang="en-US" sz="1400" dirty="0"/>
              <a:t>Qualified electricians must install and inspect temporary electrical systems. Ensure grounding and fire safety compliance.</a:t>
            </a:r>
          </a:p>
          <a:p>
            <a:pPr marL="0" indent="0">
              <a:spcBef>
                <a:spcPts val="2500"/>
              </a:spcBef>
              <a:buNone/>
            </a:pPr>
            <a:r>
              <a:rPr lang="en-US" sz="1400" b="1" dirty="0"/>
              <a:t>Sanitation and Facilities Planning</a:t>
            </a:r>
          </a:p>
          <a:p>
            <a:pPr marL="0" lvl="1" indent="0">
              <a:buNone/>
            </a:pPr>
            <a:r>
              <a:rPr lang="en-US" sz="1400" dirty="0"/>
              <a:t>Provide adequate restrooms and hand-washing stations. Arrange trash and recycling to maintain cleanliness and health safety.</a:t>
            </a:r>
          </a:p>
        </p:txBody>
      </p:sp>
      <p:pic>
        <p:nvPicPr>
          <p:cNvPr id="5" name="Content Placeholder 4" descr="A pile of hangers in the store">
            <a:extLst>
              <a:ext uri="{FF2B5EF4-FFF2-40B4-BE49-F238E27FC236}">
                <a16:creationId xmlns:a16="http://schemas.microsoft.com/office/drawing/2014/main" id="{D0ADB358-204A-44BE-8471-0D1BB2D148BD}"/>
              </a:ext>
            </a:extLst>
          </p:cNvPr>
          <p:cNvPicPr>
            <a:picLocks noGrp="1" noChangeAspect="1"/>
          </p:cNvPicPr>
          <p:nvPr>
            <p:ph sz="half" idx="1"/>
          </p:nvPr>
        </p:nvPicPr>
        <p:blipFill>
          <a:blip r:embed="rId3"/>
          <a:srcRect l="13912" r="31082"/>
          <a:stretch>
            <a:fillRect/>
          </a:stretch>
        </p:blipFill>
        <p:spPr>
          <a:xfrm>
            <a:off x="7776429" y="914400"/>
            <a:ext cx="4414591" cy="5357106"/>
          </a:xfrm>
          <a:prstGeom prst="rect">
            <a:avLst/>
          </a:prstGeom>
        </p:spPr>
      </p:pic>
      <p:cxnSp>
        <p:nvCxnSpPr>
          <p:cNvPr id="14" name="Straight Connector 13">
            <a:extLst>
              <a:ext uri="{FF2B5EF4-FFF2-40B4-BE49-F238E27FC236}">
                <a16:creationId xmlns:a16="http://schemas.microsoft.com/office/drawing/2014/main" id="{92025DBA-8780-9CA0-2826-FF6E3BD1A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774468" y="6271515"/>
            <a:ext cx="4416552" cy="1"/>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9460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1661</TotalTime>
  <Words>2334</Words>
  <Application>Microsoft Office PowerPoint</Application>
  <PresentationFormat>Widescreen</PresentationFormat>
  <Paragraphs>181</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Bierstadt</vt:lpstr>
      <vt:lpstr>Grandview Display</vt:lpstr>
      <vt:lpstr>DashVTI</vt:lpstr>
      <vt:lpstr>Municipal Event Risk Management</vt:lpstr>
      <vt:lpstr>Types of Municipal Events</vt:lpstr>
      <vt:lpstr>Insurance Liability Differences</vt:lpstr>
      <vt:lpstr>Third Party Events</vt:lpstr>
      <vt:lpstr>Key Insurance Requirements for Event Organizers</vt:lpstr>
      <vt:lpstr>Essential Event Insurance</vt:lpstr>
      <vt:lpstr>Securing Sponsored Event Insurance</vt:lpstr>
      <vt:lpstr>Vendor Agreements, Food Safety, and Amusement Rides</vt:lpstr>
      <vt:lpstr>Venue Inspection, Utilities, and Sanitation</vt:lpstr>
      <vt:lpstr>Venue Inspection, Utilities, and Sanitation</vt:lpstr>
      <vt:lpstr>Ingress/Egress, Bag Checks, and Lost Child Procedures</vt:lpstr>
      <vt:lpstr>Water, Shade, Cooling, and Accessibility Considerations</vt:lpstr>
      <vt:lpstr>Alcohol Controls, Parade Float Safety, Pyrotechnics, and Waivers</vt:lpstr>
      <vt:lpstr>Fire Code Compliance and On-Site Firefighting Resources</vt:lpstr>
      <vt:lpstr>Traffic Control, Parking, and Pedestrian Safety</vt:lpstr>
      <vt:lpstr>EMS Coverage, First Aid, and Emergency Response Planning</vt:lpstr>
      <vt:lpstr>Security Staffing and Crowd Flow Control</vt:lpstr>
      <vt:lpstr>Managing Disruptions and Incident Response</vt:lpstr>
      <vt:lpstr>Emergency Vehicle Access and Controlled Egress</vt:lpstr>
      <vt:lpstr>Workers’ Compensation and Incident Documentation</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O'Rorke</dc:creator>
  <cp:lastModifiedBy>Karen Buckley</cp:lastModifiedBy>
  <cp:revision>2</cp:revision>
  <cp:lastPrinted>2025-08-20T15:24:58Z</cp:lastPrinted>
  <dcterms:created xsi:type="dcterms:W3CDTF">2025-08-11T22:01:28Z</dcterms:created>
  <dcterms:modified xsi:type="dcterms:W3CDTF">2026-01-13T19:10:05Z</dcterms:modified>
</cp:coreProperties>
</file>